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06" r:id="rId5"/>
    <p:sldMasterId id="2147483785" r:id="rId6"/>
  </p:sldMasterIdLst>
  <p:notesMasterIdLst>
    <p:notesMasterId r:id="rId39"/>
  </p:notesMasterIdLst>
  <p:sldIdLst>
    <p:sldId id="291" r:id="rId7"/>
    <p:sldId id="264" r:id="rId8"/>
    <p:sldId id="2147472914" r:id="rId9"/>
    <p:sldId id="2147472915" r:id="rId10"/>
    <p:sldId id="2147472918" r:id="rId11"/>
    <p:sldId id="2147472916" r:id="rId12"/>
    <p:sldId id="2147472826" r:id="rId13"/>
    <p:sldId id="2147472917" r:id="rId14"/>
    <p:sldId id="2147472832" r:id="rId15"/>
    <p:sldId id="2147472919" r:id="rId16"/>
    <p:sldId id="284" r:id="rId17"/>
    <p:sldId id="294" r:id="rId18"/>
    <p:sldId id="295" r:id="rId19"/>
    <p:sldId id="296" r:id="rId20"/>
    <p:sldId id="297" r:id="rId21"/>
    <p:sldId id="2147472920" r:id="rId22"/>
    <p:sldId id="298" r:id="rId23"/>
    <p:sldId id="2147472925" r:id="rId24"/>
    <p:sldId id="299" r:id="rId25"/>
    <p:sldId id="2147472921" r:id="rId26"/>
    <p:sldId id="300" r:id="rId27"/>
    <p:sldId id="2147472923" r:id="rId28"/>
    <p:sldId id="303" r:id="rId29"/>
    <p:sldId id="2147472924" r:id="rId30"/>
    <p:sldId id="304" r:id="rId31"/>
    <p:sldId id="2147472922" r:id="rId32"/>
    <p:sldId id="305" r:id="rId33"/>
    <p:sldId id="306" r:id="rId34"/>
    <p:sldId id="307" r:id="rId35"/>
    <p:sldId id="308" r:id="rId36"/>
    <p:sldId id="265" r:id="rId37"/>
    <p:sldId id="293" r:id="rId3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F46EC5F5-D90F-4815-8A60-21670634411D}">
          <p14:sldIdLst>
            <p14:sldId id="291"/>
            <p14:sldId id="264"/>
            <p14:sldId id="2147472914"/>
            <p14:sldId id="2147472915"/>
            <p14:sldId id="2147472918"/>
            <p14:sldId id="2147472916"/>
            <p14:sldId id="2147472826"/>
            <p14:sldId id="2147472917"/>
            <p14:sldId id="2147472832"/>
            <p14:sldId id="2147472919"/>
            <p14:sldId id="284"/>
            <p14:sldId id="294"/>
            <p14:sldId id="295"/>
            <p14:sldId id="296"/>
            <p14:sldId id="297"/>
            <p14:sldId id="2147472920"/>
            <p14:sldId id="298"/>
            <p14:sldId id="2147472925"/>
            <p14:sldId id="299"/>
            <p14:sldId id="2147472921"/>
            <p14:sldId id="300"/>
            <p14:sldId id="2147472923"/>
            <p14:sldId id="303"/>
            <p14:sldId id="2147472924"/>
            <p14:sldId id="304"/>
            <p14:sldId id="2147472922"/>
            <p14:sldId id="305"/>
            <p14:sldId id="306"/>
            <p14:sldId id="307"/>
            <p14:sldId id="308"/>
            <p14:sldId id="265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593718-7786-A7F4-C15F-50C7C0C2E28A}" name="Smiers, S.G. (Saskia)" initials="SS" userId="S::sg.smiers@minvws.nl::3de1de72-2b91-4d15-95d9-c52f4597e5da" providerId="AD"/>
  <p188:author id="{43547222-46BC-D639-752F-34DFB3C68E06}" name="Chantal Steegers (Health-RI)" initials="C(" userId="S::chantal.steegers_health-ri.nl#ext#@ictubeheer.onmicrosoft.com::70f61dc6-2f92-47e7-9293-1b8f6aebd190" providerId="AD"/>
  <p188:author id="{A13D3B37-1209-B4A6-5101-41556B3D4D08}" name="Arre Zuurmond" initials="AZ" userId="S::Arre.Zuurmond@ictu.nl::df8ddcde-8bd4-4c47-8fd1-1830fe29f8f4" providerId="AD"/>
  <p188:author id="{0D621342-64E5-7377-DA1F-81699EEA3F19}" name="Steacy Prika" initials="SP" userId="4127c3c2ddc8360f" providerId="Windows Live"/>
  <p188:author id="{BCCF6759-5E4A-88D8-AA16-C506A077EF8A}" name="Arre Zuurmond" initials="AZ" userId="S::Arre.Zuurmond@sintmaartengov.org::e648415f-ee20-40c4-9064-cabb5f22e673" providerId="AD"/>
  <p188:author id="{55DA6663-E9A2-BDAB-B2DF-E6FF427BF968}" name="Hellebrand, T.P. (Thomas)" initials="HT" userId="S::tp.hellebrand_minvws.nl#ext#@ictubeheer.onmicrosoft.com::120ed4de-88d5-4429-889a-ca1bc667cc72" providerId="AD"/>
  <p188:author id="{EE35F6A4-D273-D90D-6F88-C2616DD6AF22}" name="Cindy Oscar Moore" initials="CM" userId="S::cindy.oscarmoore@ictu.nl::f970598e-7edc-4fa2-bbc3-a340afe98cfd" providerId="AD"/>
  <p188:author id="{FF4E84B2-7184-E825-9022-8EF3E6A0F29A}" name="Gorp, T. van (Tijs)" initials="G(" userId="S::t.v.gorp_minvws.nl#ext#@ictubeheer.onmicrosoft.com::7b085768-9741-4b00-998e-0fdeff1508c7" providerId="AD"/>
  <p188:author id="{6C1166CE-13D1-DB49-BB7B-7C76DBC348A2}" name="Diede Nijmeijer" initials="DN" userId="S::diede.nijmeijer@ictu.nl::c221c163-8ffd-4304-a5da-616326b072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45F"/>
    <a:srgbClr val="EEF7F5"/>
    <a:srgbClr val="7FC6B1"/>
    <a:srgbClr val="F9E118"/>
    <a:srgbClr val="DE7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383CF-628A-4B29-87B8-48AFACCB22BC}" v="1" dt="2025-09-22T14:20:42.375"/>
    <p1510:client id="{F6A9A93D-321B-0F1F-07F0-585E22F9FD90}" v="56" dt="2025-09-22T06:10:21.08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0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4CA"/>
          </a:solidFill>
        </a:fill>
      </a:tcStyle>
    </a:wholeTbl>
    <a:band2H>
      <a:tcTxStyle/>
      <a:tcStyle>
        <a:tcBdr/>
        <a:fill>
          <a:solidFill>
            <a:srgbClr val="F9EB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014A2-76A3-4C64-7C4C-83C4CB5DF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60D11A2-BAAA-4834-7C4D-EEB982609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9EB2A8F-C233-70C2-8813-94AAC9868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7A825C-133A-FE75-6152-22D3199DA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A4C8A-B5EA-438C-82E6-D2EA61C2155A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BFE7A-B1FE-B9B1-0172-7BEE97C72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31525C8-C5F2-61E6-B4CF-3FCF424C3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88951B1-A8C4-BA01-A6EE-A70128C96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28F817-6A46-43CD-88C8-33864BBF9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4C8A-B5EA-438C-82E6-D2EA61C2155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76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522CE-9E21-6792-B016-F29CF6302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7B1DC62-41AD-22AB-4C61-A6E4037D5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6FED2D2-B2A4-D80C-2168-4A25709FE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D5DE63-E282-5A6B-3FC8-90010A994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A4C8A-B5EA-438C-82E6-D2EA61C2155A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66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90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8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lang 2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999" y="0"/>
            <a:ext cx="2777073" cy="1049868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hthoek 6"/>
          <p:cNvSpPr/>
          <p:nvPr/>
        </p:nvSpPr>
        <p:spPr>
          <a:xfrm>
            <a:off x="-2" y="1151995"/>
            <a:ext cx="96004" cy="47040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39" name="Graphic 13" descr="Graphic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1" y="5236467"/>
            <a:ext cx="6888465" cy="850934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eltekst"/>
          <p:cNvSpPr txBox="1">
            <a:spLocks noGrp="1"/>
          </p:cNvSpPr>
          <p:nvPr>
            <p:ph type="title"/>
          </p:nvPr>
        </p:nvSpPr>
        <p:spPr>
          <a:xfrm>
            <a:off x="3360001" y="1103998"/>
            <a:ext cx="7872002" cy="230400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3360001" y="3455999"/>
            <a:ext cx="7872002" cy="864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ClrTx/>
              <a:buSzTx/>
              <a:buFontTx/>
              <a:buNone/>
              <a:defRPr sz="2100"/>
            </a:lvl1pPr>
            <a:lvl2pPr marL="0" indent="0">
              <a:lnSpc>
                <a:spcPct val="110000"/>
              </a:lnSpc>
              <a:buClrTx/>
              <a:buSzTx/>
              <a:buFontTx/>
              <a:buNone/>
              <a:defRPr sz="2100"/>
            </a:lvl2pPr>
            <a:lvl3pPr marL="0" indent="0">
              <a:lnSpc>
                <a:spcPct val="110000"/>
              </a:lnSpc>
              <a:buClrTx/>
              <a:buSzTx/>
              <a:buFontTx/>
              <a:buNone/>
              <a:defRPr sz="2100"/>
            </a:lvl3pPr>
            <a:lvl4pPr marL="0" indent="0">
              <a:lnSpc>
                <a:spcPct val="110000"/>
              </a:lnSpc>
              <a:buClrTx/>
              <a:buSzTx/>
              <a:buFontTx/>
              <a:buNone/>
              <a:defRPr sz="2100"/>
            </a:lvl4pPr>
            <a:lvl5pPr marL="0" indent="0">
              <a:lnSpc>
                <a:spcPct val="110000"/>
              </a:lnSpc>
              <a:buClrTx/>
              <a:buSzTx/>
              <a:buFontTx/>
              <a:buNone/>
              <a:defRPr sz="21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563421" y="6356350"/>
            <a:ext cx="174179" cy="152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DC822D1B-21C1-0349-B21F-E98E7F882213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9080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741150 h 5143500"/>
              <a:gd name="connsiteX5" fmla="*/ 185400 w 4572000"/>
              <a:gd name="connsiteY5" fmla="*/ 741150 h 5143500"/>
              <a:gd name="connsiteX6" fmla="*/ 190800 w 4572000"/>
              <a:gd name="connsiteY6" fmla="*/ 7411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43500">
                <a:moveTo>
                  <a:pt x="19080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741150"/>
                </a:lnTo>
                <a:lnTo>
                  <a:pt x="185400" y="741150"/>
                </a:lnTo>
                <a:lnTo>
                  <a:pt x="190800" y="741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108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97" y="5664000"/>
            <a:ext cx="1920000" cy="240000"/>
          </a:xfrm>
        </p:spPr>
        <p:txBody>
          <a:bodyPr anchor="b" anchorCtr="0"/>
          <a:lstStyle>
            <a:lvl1pPr algn="l">
              <a:defRPr sz="1333">
                <a:solidFill>
                  <a:schemeClr val="tx2"/>
                </a:solidFill>
              </a:defRPr>
            </a:lvl1pPr>
          </a:lstStyle>
          <a:p>
            <a:fld id="{40ADD497-B790-6646-B0B3-65D9752D93A0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9A0AFC-8F92-0F42-8FB8-FE8EEA376D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0"/>
            <a:ext cx="2784000" cy="105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B57536-F9FB-A941-94BD-E9041F065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104000"/>
            <a:ext cx="5232000" cy="307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012A6A-C7E6-4E4E-B01F-E484179F5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4224000"/>
            <a:ext cx="5232000" cy="1248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97" y="5664000"/>
            <a:ext cx="1920000" cy="240000"/>
          </a:xfrm>
        </p:spPr>
        <p:txBody>
          <a:bodyPr anchor="b" anchorCtr="0"/>
          <a:lstStyle>
            <a:lvl1pPr algn="l">
              <a:defRPr sz="1333"/>
            </a:lvl1pPr>
          </a:lstStyle>
          <a:p>
            <a:fld id="{40ADD497-B790-6646-B0B3-65D9752D93A0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8833B9E1-AF80-9C4A-8C02-8D2F604D8A31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84150 w 4572000"/>
              <a:gd name="connsiteY0" fmla="*/ 0 h 5143500"/>
              <a:gd name="connsiteX1" fmla="*/ 190800 w 4572000"/>
              <a:gd name="connsiteY1" fmla="*/ 0 h 5143500"/>
              <a:gd name="connsiteX2" fmla="*/ 6604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0 w 4572000"/>
              <a:gd name="connsiteY5" fmla="*/ 5143500 h 5143500"/>
              <a:gd name="connsiteX6" fmla="*/ 0 w 4572000"/>
              <a:gd name="connsiteY6" fmla="*/ 741150 h 5143500"/>
              <a:gd name="connsiteX7" fmla="*/ 184150 w 4572000"/>
              <a:gd name="connsiteY7" fmla="*/ 7411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184150" y="0"/>
                </a:moveTo>
                <a:lnTo>
                  <a:pt x="190800" y="0"/>
                </a:lnTo>
                <a:lnTo>
                  <a:pt x="6604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741150"/>
                </a:lnTo>
                <a:lnTo>
                  <a:pt x="184150" y="741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108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9A0AFC-8F92-0F42-8FB8-FE8EEA376D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0"/>
            <a:ext cx="2784000" cy="105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B713D9-CDB6-7648-92D0-653127A84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104000"/>
            <a:ext cx="5232000" cy="307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84C360-7E83-A64E-87DC-8094C8AE8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4224000"/>
            <a:ext cx="5232000" cy="1248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lang 2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0000" y="4539268"/>
            <a:ext cx="1920000" cy="240000"/>
          </a:xfrm>
        </p:spPr>
        <p:txBody>
          <a:bodyPr anchor="b" anchorCtr="0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40ADD497-B790-6646-B0B3-65D9752D93A0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5D4F141-6D6F-EC4A-8B6B-FD496429E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1" y="5236468"/>
            <a:ext cx="6888465" cy="8509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91587C-CF3F-4A4E-8E92-F8C3EC342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1" y="1104000"/>
            <a:ext cx="7871999" cy="2304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D7F024-4BE7-3942-9E16-DD41F5E58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1" y="3456000"/>
            <a:ext cx="7871999" cy="864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0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 10">
            <a:extLst>
              <a:ext uri="{FF2B5EF4-FFF2-40B4-BE49-F238E27FC236}">
                <a16:creationId xmlns:a16="http://schemas.microsoft.com/office/drawing/2014/main" id="{FDF264BC-C422-EB4B-8E56-1C756A3D37C3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9" y="2208000"/>
            <a:ext cx="4752000" cy="3936000"/>
          </a:xfrm>
        </p:spPr>
        <p:txBody>
          <a:bodyPr/>
          <a:lstStyle>
            <a:lvl1pPr marL="383990" indent="-383990">
              <a:lnSpc>
                <a:spcPct val="120000"/>
              </a:lnSpc>
              <a:buFont typeface="+mj-lt"/>
              <a:buAutoNum type="arabicPeriod"/>
              <a:defRPr sz="1867"/>
            </a:lvl1pPr>
            <a:lvl2pPr marL="719982" indent="-335992">
              <a:lnSpc>
                <a:spcPct val="120000"/>
              </a:lnSpc>
              <a:buFont typeface="Arial" panose="020B0604020202020204" pitchFamily="34" charset="0"/>
              <a:buChar char="•"/>
              <a:defRPr sz="1867"/>
            </a:lvl2pPr>
            <a:lvl3pPr marL="335992" indent="0">
              <a:buFont typeface="+mj-lt"/>
              <a:buNone/>
              <a:defRPr sz="2400"/>
            </a:lvl3pPr>
            <a:lvl4pPr indent="-383990">
              <a:buFont typeface="+mj-lt"/>
              <a:buAutoNum type="arabicPeriod"/>
              <a:defRPr sz="2400"/>
            </a:lvl4pPr>
            <a:lvl5pPr indent="-383990">
              <a:buFont typeface="+mj-lt"/>
              <a:buAutoNum type="arabicPeriod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F890-0F95-5A4A-96BA-D78C9B583BF6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A97E83-B5C4-CA4E-879F-F362E8E5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9" y="768000"/>
            <a:ext cx="4751999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5DCC0A75-E80D-E44F-9ACA-BF43DB10C3EE}"/>
              </a:ext>
            </a:extLst>
          </p:cNvPr>
          <p:cNvSpPr/>
          <p:nvPr userDrawn="1"/>
        </p:nvSpPr>
        <p:spPr>
          <a:xfrm>
            <a:off x="0" y="1219280"/>
            <a:ext cx="4013320" cy="3698296"/>
          </a:xfrm>
          <a:custGeom>
            <a:avLst/>
            <a:gdLst>
              <a:gd name="connsiteX0" fmla="*/ 973925 w 3009990"/>
              <a:gd name="connsiteY0" fmla="*/ 648957 h 2773722"/>
              <a:gd name="connsiteX1" fmla="*/ 529235 w 3009990"/>
              <a:gd name="connsiteY1" fmla="*/ 1093658 h 2773722"/>
              <a:gd name="connsiteX2" fmla="*/ 972954 w 3009990"/>
              <a:gd name="connsiteY2" fmla="*/ 1538348 h 2773722"/>
              <a:gd name="connsiteX3" fmla="*/ 1418626 w 3009990"/>
              <a:gd name="connsiteY3" fmla="*/ 1094629 h 2773722"/>
              <a:gd name="connsiteX4" fmla="*/ 974907 w 3009990"/>
              <a:gd name="connsiteY4" fmla="*/ 648957 h 2773722"/>
              <a:gd name="connsiteX5" fmla="*/ 973925 w 3009990"/>
              <a:gd name="connsiteY5" fmla="*/ 648957 h 2773722"/>
              <a:gd name="connsiteX6" fmla="*/ 974907 w 3009990"/>
              <a:gd name="connsiteY6" fmla="*/ 0 h 2773722"/>
              <a:gd name="connsiteX7" fmla="*/ 2954039 w 3009990"/>
              <a:gd name="connsiteY7" fmla="*/ 1191394 h 2773722"/>
              <a:gd name="connsiteX8" fmla="*/ 2954039 w 3009990"/>
              <a:gd name="connsiteY8" fmla="*/ 1190412 h 2773722"/>
              <a:gd name="connsiteX9" fmla="*/ 2954039 w 3009990"/>
              <a:gd name="connsiteY9" fmla="*/ 1581357 h 2773722"/>
              <a:gd name="connsiteX10" fmla="*/ 974907 w 3009990"/>
              <a:gd name="connsiteY10" fmla="*/ 2773722 h 2773722"/>
              <a:gd name="connsiteX11" fmla="*/ 76036 w 3009990"/>
              <a:gd name="connsiteY11" fmla="*/ 2574369 h 2773722"/>
              <a:gd name="connsiteX12" fmla="*/ 0 w 3009990"/>
              <a:gd name="connsiteY12" fmla="*/ 2534991 h 2773722"/>
              <a:gd name="connsiteX13" fmla="*/ 0 w 3009990"/>
              <a:gd name="connsiteY13" fmla="*/ 2105575 h 2773722"/>
              <a:gd name="connsiteX14" fmla="*/ 101236 w 3009990"/>
              <a:gd name="connsiteY14" fmla="*/ 2171317 h 2773722"/>
              <a:gd name="connsiteX15" fmla="*/ 974907 w 3009990"/>
              <a:gd name="connsiteY15" fmla="*/ 2408198 h 2773722"/>
              <a:gd name="connsiteX16" fmla="*/ 2595356 w 3009990"/>
              <a:gd name="connsiteY16" fmla="*/ 1385885 h 2773722"/>
              <a:gd name="connsiteX17" fmla="*/ 1363888 w 3009990"/>
              <a:gd name="connsiteY17" fmla="*/ 408533 h 2773722"/>
              <a:gd name="connsiteX18" fmla="*/ 1375617 w 3009990"/>
              <a:gd name="connsiteY18" fmla="*/ 432962 h 2773722"/>
              <a:gd name="connsiteX19" fmla="*/ 1993304 w 3009990"/>
              <a:gd name="connsiteY19" fmla="*/ 1172824 h 2773722"/>
              <a:gd name="connsiteX20" fmla="*/ 1880027 w 3009990"/>
              <a:gd name="connsiteY20" fmla="*/ 1568072 h 2773722"/>
              <a:gd name="connsiteX21" fmla="*/ 501725 w 3009990"/>
              <a:gd name="connsiteY21" fmla="*/ 1999916 h 2773722"/>
              <a:gd name="connsiteX22" fmla="*/ 341 w 3009990"/>
              <a:gd name="connsiteY22" fmla="*/ 1400189 h 2773722"/>
              <a:gd name="connsiteX23" fmla="*/ 0 w 3009990"/>
              <a:gd name="connsiteY23" fmla="*/ 1398573 h 2773722"/>
              <a:gd name="connsiteX24" fmla="*/ 0 w 3009990"/>
              <a:gd name="connsiteY24" fmla="*/ 792889 h 2773722"/>
              <a:gd name="connsiteX25" fmla="*/ 26168 w 3009990"/>
              <a:gd name="connsiteY25" fmla="*/ 716575 h 2773722"/>
              <a:gd name="connsiteX26" fmla="*/ 69881 w 3009990"/>
              <a:gd name="connsiteY26" fmla="*/ 621593 h 2773722"/>
              <a:gd name="connsiteX27" fmla="*/ 0 w 3009990"/>
              <a:gd name="connsiteY27" fmla="*/ 672279 h 2773722"/>
              <a:gd name="connsiteX28" fmla="*/ 0 w 3009990"/>
              <a:gd name="connsiteY28" fmla="*/ 238956 h 2773722"/>
              <a:gd name="connsiteX29" fmla="*/ 76471 w 3009990"/>
              <a:gd name="connsiteY29" fmla="*/ 199353 h 2773722"/>
              <a:gd name="connsiteX30" fmla="*/ 974907 w 3009990"/>
              <a:gd name="connsiteY30" fmla="*/ 0 h 277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09990" h="2773722">
                <a:moveTo>
                  <a:pt x="973925" y="648957"/>
                </a:moveTo>
                <a:cubicBezTo>
                  <a:pt x="728331" y="648957"/>
                  <a:pt x="529235" y="848053"/>
                  <a:pt x="529235" y="1093658"/>
                </a:cubicBezTo>
                <a:cubicBezTo>
                  <a:pt x="529235" y="1338876"/>
                  <a:pt x="727736" y="1537815"/>
                  <a:pt x="972954" y="1538348"/>
                </a:cubicBezTo>
                <a:cubicBezTo>
                  <a:pt x="1218548" y="1538891"/>
                  <a:pt x="1418083" y="1340233"/>
                  <a:pt x="1418626" y="1094629"/>
                </a:cubicBezTo>
                <a:cubicBezTo>
                  <a:pt x="1419159" y="849035"/>
                  <a:pt x="1220501" y="649500"/>
                  <a:pt x="974907" y="648957"/>
                </a:cubicBezTo>
                <a:cubicBezTo>
                  <a:pt x="974583" y="648957"/>
                  <a:pt x="974249" y="648957"/>
                  <a:pt x="973925" y="648957"/>
                </a:cubicBezTo>
                <a:close/>
                <a:moveTo>
                  <a:pt x="974907" y="0"/>
                </a:moveTo>
                <a:cubicBezTo>
                  <a:pt x="2074424" y="0"/>
                  <a:pt x="2715568" y="809243"/>
                  <a:pt x="2954039" y="1191394"/>
                </a:cubicBezTo>
                <a:lnTo>
                  <a:pt x="2954039" y="1190412"/>
                </a:lnTo>
                <a:cubicBezTo>
                  <a:pt x="3028641" y="1310050"/>
                  <a:pt x="3028641" y="1461720"/>
                  <a:pt x="2954039" y="1581357"/>
                </a:cubicBezTo>
                <a:cubicBezTo>
                  <a:pt x="2715568" y="1963498"/>
                  <a:pt x="2075405" y="2773722"/>
                  <a:pt x="974907" y="2773722"/>
                </a:cubicBezTo>
                <a:cubicBezTo>
                  <a:pt x="631001" y="2773722"/>
                  <a:pt x="331954" y="2694694"/>
                  <a:pt x="76036" y="2574369"/>
                </a:cubicBezTo>
                <a:lnTo>
                  <a:pt x="0" y="2534991"/>
                </a:lnTo>
                <a:lnTo>
                  <a:pt x="0" y="2105575"/>
                </a:lnTo>
                <a:lnTo>
                  <a:pt x="101236" y="2171317"/>
                </a:lnTo>
                <a:cubicBezTo>
                  <a:pt x="334036" y="2308459"/>
                  <a:pt x="623978" y="2408198"/>
                  <a:pt x="974907" y="2408198"/>
                </a:cubicBezTo>
                <a:cubicBezTo>
                  <a:pt x="2096899" y="2408198"/>
                  <a:pt x="2595356" y="1385885"/>
                  <a:pt x="2595356" y="1385885"/>
                </a:cubicBezTo>
                <a:cubicBezTo>
                  <a:pt x="2595356" y="1385885"/>
                  <a:pt x="2212234" y="604005"/>
                  <a:pt x="1363888" y="408533"/>
                </a:cubicBezTo>
                <a:cubicBezTo>
                  <a:pt x="1361893" y="418382"/>
                  <a:pt x="1366687" y="428366"/>
                  <a:pt x="1375617" y="432962"/>
                </a:cubicBezTo>
                <a:cubicBezTo>
                  <a:pt x="1695218" y="602052"/>
                  <a:pt x="2019696" y="820001"/>
                  <a:pt x="1993304" y="1172824"/>
                </a:cubicBezTo>
                <a:cubicBezTo>
                  <a:pt x="1982735" y="1310896"/>
                  <a:pt x="1944196" y="1445364"/>
                  <a:pt x="1880027" y="1568072"/>
                </a:cubicBezTo>
                <a:cubicBezTo>
                  <a:pt x="1618662" y="2067928"/>
                  <a:pt x="1001581" y="2261281"/>
                  <a:pt x="501725" y="1999916"/>
                </a:cubicBezTo>
                <a:cubicBezTo>
                  <a:pt x="251792" y="1869234"/>
                  <a:pt x="78490" y="1649617"/>
                  <a:pt x="341" y="1400189"/>
                </a:cubicBezTo>
                <a:lnTo>
                  <a:pt x="0" y="1398573"/>
                </a:lnTo>
                <a:lnTo>
                  <a:pt x="0" y="792889"/>
                </a:lnTo>
                <a:lnTo>
                  <a:pt x="26168" y="716575"/>
                </a:lnTo>
                <a:cubicBezTo>
                  <a:pt x="38987" y="684533"/>
                  <a:pt x="53546" y="652834"/>
                  <a:pt x="69881" y="621593"/>
                </a:cubicBezTo>
                <a:lnTo>
                  <a:pt x="0" y="672279"/>
                </a:lnTo>
                <a:lnTo>
                  <a:pt x="0" y="238956"/>
                </a:lnTo>
                <a:lnTo>
                  <a:pt x="76471" y="199353"/>
                </a:lnTo>
                <a:cubicBezTo>
                  <a:pt x="332376" y="79028"/>
                  <a:pt x="631308" y="0"/>
                  <a:pt x="974907" y="0"/>
                </a:cubicBezTo>
                <a:close/>
              </a:path>
            </a:pathLst>
          </a:custGeom>
          <a:solidFill>
            <a:schemeClr val="accent3"/>
          </a:solidFill>
          <a:ln w="9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88243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89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6F9E-5229-F645-8F5C-4EB949CEC216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E15222-E9A5-1642-81BC-69781E59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08000"/>
            <a:ext cx="4992000" cy="393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35688F-A7AF-064D-A3D9-A32A4548D2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003" y="2208000"/>
            <a:ext cx="4992000" cy="393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0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kolommen met sub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9997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3FBC-26C9-F741-82E9-C379C2A72FB1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D0928-A9C1-0D4B-9DA8-FD02FD8C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AF31F0-F776-374E-A0F1-0E6949C7D2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0000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EB8BB6-CC51-154F-8D4F-2EFE5D56AB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67997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261A85-ED44-FF45-97E6-1E342F61B3B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63999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87FC86B-7438-BF40-841F-91978E0C6EE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63999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D5BF12-A965-6749-81E8-ED8BB65FBA0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67997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7998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met sub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9997" y="2016884"/>
            <a:ext cx="4992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3FBC-26C9-F741-82E9-C379C2A72FB1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D0928-A9C1-0D4B-9DA8-FD02FD8C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AF31F0-F776-374E-A0F1-0E6949C7D2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0000" y="2448000"/>
            <a:ext cx="4992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EB8BB6-CC51-154F-8D4F-2EFE5D56AB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0003" y="2448000"/>
            <a:ext cx="4992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05DF7F-7F14-1041-82B7-A5DA5542251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0003" y="2016885"/>
            <a:ext cx="4992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355957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>
            <a:extLst>
              <a:ext uri="{FF2B5EF4-FFF2-40B4-BE49-F238E27FC236}">
                <a16:creationId xmlns:a16="http://schemas.microsoft.com/office/drawing/2014/main" id="{D446247C-03D5-2943-B3AC-FE98C9F6FCEC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6032EC9-BF10-7447-9318-756EA76C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79A2BB6-CC69-D44C-BB7F-650BD247AB3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570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C5F3A998-FD80-824E-AE19-A2FCBCF2D5E5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8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83914-FB42-5344-A1EB-EE1A95AAD0F5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5D1E476-AF9B-E940-85AE-0357F2A4E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C685D2A-4EEB-4C46-8FD2-D43927E2CFD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5031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 en strea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Vrije vorm 9"/>
          <p:cNvSpPr/>
          <p:nvPr/>
        </p:nvSpPr>
        <p:spPr>
          <a:xfrm>
            <a:off x="6095996" y="0"/>
            <a:ext cx="6096008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78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60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6479997" y="1200000"/>
            <a:ext cx="4752000" cy="393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1" name="Titeltekst"/>
          <p:cNvSpPr txBox="1"/>
          <p:nvPr/>
        </p:nvSpPr>
        <p:spPr>
          <a:xfrm>
            <a:off x="960003" y="768000"/>
            <a:ext cx="7871998" cy="1152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defTabSz="914377">
              <a:defRPr sz="32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Titeltekst</a:t>
            </a:r>
          </a:p>
        </p:txBody>
      </p:sp>
      <p:sp>
        <p:nvSpPr>
          <p:cNvPr id="62" name="Hoofdtekst - niveau één…"/>
          <p:cNvSpPr txBox="1"/>
          <p:nvPr/>
        </p:nvSpPr>
        <p:spPr>
          <a:xfrm>
            <a:off x="960000" y="2207995"/>
            <a:ext cx="7872002" cy="393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191995" indent="-191995" defTabSz="914377">
              <a:lnSpc>
                <a:spcPct val="120000"/>
              </a:lnSpc>
              <a:buClr>
                <a:schemeClr val="accent3"/>
              </a:buClr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83990" indent="-191995" defTabSz="914377">
              <a:lnSpc>
                <a:spcPct val="120000"/>
              </a:lnSpc>
              <a:buClr>
                <a:schemeClr val="accent3"/>
              </a:buClr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75986" indent="-191995" defTabSz="914377">
              <a:lnSpc>
                <a:spcPct val="120000"/>
              </a:lnSpc>
              <a:buClr>
                <a:schemeClr val="accent3"/>
              </a:buClr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767980" indent="-191995" defTabSz="914377">
              <a:lnSpc>
                <a:spcPct val="120000"/>
              </a:lnSpc>
              <a:buClr>
                <a:schemeClr val="accent3"/>
              </a:buClr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767980" indent="-191995" defTabSz="914377">
              <a:lnSpc>
                <a:spcPct val="120000"/>
              </a:lnSpc>
              <a:buClr>
                <a:schemeClr val="accent3"/>
              </a:buClr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3" name="Rechthoek 6"/>
          <p:cNvSpPr/>
          <p:nvPr/>
        </p:nvSpPr>
        <p:spPr>
          <a:xfrm>
            <a:off x="-2" y="1151995"/>
            <a:ext cx="96004" cy="47040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6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5D67B989-C915-2844-9D35-A342F366E22B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90F462-1EE5-3842-A0E7-36056908F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65CD45-30AE-414A-B5B8-C006C482AF2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75983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E95589D8-6BCD-1D4D-8780-66CE85DF09B3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83914-FB42-5344-A1EB-EE1A95AAD0F5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BE2E3E-1BE8-C147-A3F5-10EE98894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C2ACBF-1639-7942-880E-4A7949AE55B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7247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0D7A9F44-CB09-0341-BA83-A1FFA95003AD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8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05B9DF-41A8-624E-AE3C-F4842B70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D1070C8-30EC-4C4A-82C4-6D2331FBF8A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8321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81F9263D-1490-0E46-812F-D9155613F117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8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BD766D-2B1F-444A-A4E6-ABDA2D3F3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823BDD-115A-4248-B3C3-A41210F11DC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3513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6347E27B-F05C-0249-B6D9-1F24786D89DA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D066F8-DCDA-6E49-BF2C-B9D2E06C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1DBF9A0-ABA9-B24F-818B-F5A1C959C0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0709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>
            <a:extLst>
              <a:ext uri="{FF2B5EF4-FFF2-40B4-BE49-F238E27FC236}">
                <a16:creationId xmlns:a16="http://schemas.microsoft.com/office/drawing/2014/main" id="{27B76075-01D5-B844-9BED-6E2BF7252C14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62824C-364E-4543-854F-60A2A42D2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4117ACD-F932-D64E-A8AF-00425F56716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7662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000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2C7DB8E-544B-3B4B-BE95-48DE459A6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831999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4BE5B4-483D-E342-AB6B-F0A632DA79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584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C736109-68E7-6C46-97E0-BA7964FCC7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8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04076AE-5FDC-3045-8738-962478BA6FD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59997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5CA9006-32A9-004C-99B4-664D21D4E2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84000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3BBEA-7CD2-2C49-B72F-1A58763E5E9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208000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217F44-E2DC-0B4D-B38A-14B21830D7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31999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CA97645-3225-2949-8521-69BB6F0D1B97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207999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F69A00D-DCC5-E64E-BA66-28013FEB849A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883651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CBDF27-C56C-0745-A544-8C7F70D3BB4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80312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36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jf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2C7DB8E-544B-3B4B-BE95-48DE459A6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311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4BE5B4-483D-E342-AB6B-F0A632DA79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047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C736109-68E7-6C46-97E0-BA7964FCC7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135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04076AE-5FDC-3045-8738-962478BA6FD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59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5CA9006-32A9-004C-99B4-664D21D4E2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047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3BBEA-7CD2-2C49-B72F-1A58763E5E9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135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CA97645-3225-2949-8521-69BB6F0D1B97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135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F69A00D-DCC5-E64E-BA66-28013FEB849A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11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CBDF27-C56C-0745-A544-8C7F70D3BB4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80312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0CEC9B9-C04F-7B4F-9461-1E78C228720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312000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5C94C28-BBAD-9648-9120-BD8AFAA36183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223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A1FB6DA-A3C1-AA47-AE81-D0E4E2BF863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223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D4086632-B38F-E14B-BD03-54E97596B8BB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7223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83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92A0-EE28-164E-8842-ED9D6A0E05C2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223F424-C05E-CD46-A494-7CD80A887EC4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83028F-13C0-3845-A09E-F4AD50A7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001" y="1104000"/>
            <a:ext cx="7871999" cy="2160000"/>
          </a:xfrm>
        </p:spPr>
        <p:txBody>
          <a:bodyPr anchor="b" anchorCtr="0"/>
          <a:lstStyle>
            <a:lvl1pPr algn="l"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FAD50F-12A2-FC47-8275-18D42F36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001" y="3456000"/>
            <a:ext cx="7871999" cy="864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6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6FBE-EAAD-CC46-9411-DCAB2069A52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88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583999" y="1920000"/>
            <a:ext cx="816006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0000" y="3840000"/>
            <a:ext cx="2400002" cy="2304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3" name="Titeltekst"/>
          <p:cNvSpPr txBox="1">
            <a:spLocks noGrp="1"/>
          </p:cNvSpPr>
          <p:nvPr>
            <p:ph type="title"/>
          </p:nvPr>
        </p:nvSpPr>
        <p:spPr>
          <a:xfrm>
            <a:off x="960000" y="768000"/>
            <a:ext cx="10272001" cy="115200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831998" y="3840000"/>
            <a:ext cx="2400006" cy="23040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83999" y="3840000"/>
            <a:ext cx="2400006" cy="23040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208000" y="3840000"/>
            <a:ext cx="2400006" cy="23040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9994" y="2831999"/>
            <a:ext cx="2400008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Klikken om te bewerken</a:t>
            </a:r>
          </a:p>
        </p:txBody>
      </p:sp>
      <p:sp>
        <p:nvSpPr>
          <p:cNvPr id="7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583999" y="2831999"/>
            <a:ext cx="2400006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Klikken om te bewerken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208000" y="2831999"/>
            <a:ext cx="2400006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Klikken om te bewerken</a:t>
            </a:r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8831998" y="2831999"/>
            <a:ext cx="2400006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Klikken om te bewerken</a:t>
            </a:r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207997" y="1920000"/>
            <a:ext cx="816006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8836517" y="1920000"/>
            <a:ext cx="816006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980310" y="1920000"/>
            <a:ext cx="816004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Rechthoek 6"/>
          <p:cNvSpPr/>
          <p:nvPr/>
        </p:nvSpPr>
        <p:spPr>
          <a:xfrm>
            <a:off x="-2" y="1151995"/>
            <a:ext cx="96004" cy="47040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10271999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926B-3126-E446-9C4D-3CDD5194BF3F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444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55AE-F5E8-BE4C-A591-A6522D0AF3A6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915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B76643F-660D-E54C-B38A-719E7A35353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59997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6B5E950-1F63-C147-846C-B39B3CA38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59997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186AD52-7DC2-0847-90A9-39A9F2D3BD88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584000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A50F692-7F2F-DD43-9F8A-BE4825EDB059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6208000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36AB7F69-C6A0-A045-981B-29D4AC43F63F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8831999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A4D0FEE-73A8-C745-AFE7-E14D2CD00F13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3583996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BBD0218-0753-0E45-B6AC-E79DDB7A216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583993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6C94B21-A1C1-B64C-8151-30CA21873A34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8831999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43B503F-0791-2F48-B5AF-E775783C24B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831999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6B35E8D-1DB4-984F-A5ED-DA315C94B27B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6208000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FE057E9-A004-0F4C-B5B0-F4628372675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208000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7485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1199999"/>
            <a:ext cx="39168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0001" y="3840000"/>
            <a:ext cx="3071999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999" y="1343997"/>
            <a:ext cx="3072000" cy="2208000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6DD0994-0B67-3347-BB38-1E689BD6775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056000" y="1199999"/>
            <a:ext cx="39120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E15D720-D49B-E24D-84F6-437DDD0E8A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0000" y="3743999"/>
            <a:ext cx="3912000" cy="19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4F75289-82F8-9841-A637-114F0AC8C4E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016000" y="3744000"/>
            <a:ext cx="29520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33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0001" y="960000"/>
            <a:ext cx="4991999" cy="25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58BFFF-EFD3-BF45-9E8B-B6086BE9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6" y="2112000"/>
            <a:ext cx="4512000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C1CE5B-8464-C345-9A9D-B712874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68000"/>
            <a:ext cx="4512000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DAABF66E-7617-3F47-8DFB-9095B8E0D7F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40001" y="3624000"/>
            <a:ext cx="4991999" cy="25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5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0000" y="2111999"/>
            <a:ext cx="6912000" cy="3744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58BFFF-EFD3-BF45-9E8B-B6086BE9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7" y="2112000"/>
            <a:ext cx="2686719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C1CE5B-8464-C345-9A9D-B712874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99" y="768000"/>
            <a:ext cx="7998943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9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8A719E33-C72D-2745-9031-F9B479E34FD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5997" y="0"/>
            <a:ext cx="6096004" cy="6858000"/>
          </a:xfrm>
          <a:custGeom>
            <a:avLst/>
            <a:gdLst>
              <a:gd name="connsiteX0" fmla="*/ 0 w 4572003"/>
              <a:gd name="connsiteY0" fmla="*/ 0 h 5143500"/>
              <a:gd name="connsiteX1" fmla="*/ 180003 w 4572003"/>
              <a:gd name="connsiteY1" fmla="*/ 0 h 5143500"/>
              <a:gd name="connsiteX2" fmla="*/ 3743999 w 4572003"/>
              <a:gd name="connsiteY2" fmla="*/ 0 h 5143500"/>
              <a:gd name="connsiteX3" fmla="*/ 4572003 w 4572003"/>
              <a:gd name="connsiteY3" fmla="*/ 0 h 5143500"/>
              <a:gd name="connsiteX4" fmla="*/ 4572003 w 4572003"/>
              <a:gd name="connsiteY4" fmla="*/ 5143500 h 5143500"/>
              <a:gd name="connsiteX5" fmla="*/ 3 w 4572003"/>
              <a:gd name="connsiteY5" fmla="*/ 5143500 h 5143500"/>
              <a:gd name="connsiteX6" fmla="*/ 3 w 4572003"/>
              <a:gd name="connsiteY6" fmla="*/ 1890000 h 5143500"/>
              <a:gd name="connsiteX7" fmla="*/ 0 w 4572003"/>
              <a:gd name="connsiteY7" fmla="*/ 189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3" h="5143500">
                <a:moveTo>
                  <a:pt x="0" y="0"/>
                </a:moveTo>
                <a:lnTo>
                  <a:pt x="180003" y="0"/>
                </a:lnTo>
                <a:lnTo>
                  <a:pt x="3743999" y="0"/>
                </a:lnTo>
                <a:lnTo>
                  <a:pt x="4572003" y="0"/>
                </a:lnTo>
                <a:lnTo>
                  <a:pt x="4572003" y="5143500"/>
                </a:lnTo>
                <a:lnTo>
                  <a:pt x="3" y="5143500"/>
                </a:lnTo>
                <a:lnTo>
                  <a:pt x="3" y="1890000"/>
                </a:lnTo>
                <a:lnTo>
                  <a:pt x="0" y="189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72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9996" y="2112000"/>
            <a:ext cx="4512000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0"/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20469-46C4-8A42-AE41-AEB92A27224C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68000"/>
            <a:ext cx="4512000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54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B56EABE-D55B-4373-F6CF-224BF43E85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B56EABE-D55B-4373-F6CF-224BF43E8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E8AADD-913B-949E-D663-554B13497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536577"/>
            <a:ext cx="11471275" cy="66198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action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8F29C-AC53-9DB0-6D75-EF2C14956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0A743-1A4A-56F8-BF3C-F2C418D15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10BE2C1E-995C-4121-AD26-7DE6C74EE600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B3F6AF-ED74-5EBB-9159-83208AE07A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4" y="207166"/>
            <a:ext cx="11471275" cy="178593"/>
          </a:xfrm>
        </p:spPr>
        <p:txBody>
          <a:bodyPr anchor="b"/>
          <a:lstStyle>
            <a:lvl1pPr marL="0" indent="0" rtl="0">
              <a:buNone/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chapter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82BAF1-276B-A194-EB89-47200DC6C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4" y="1557339"/>
            <a:ext cx="11471275" cy="45815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4961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eltekst"/>
          <p:cNvSpPr txBox="1">
            <a:spLocks noGrp="1"/>
          </p:cNvSpPr>
          <p:nvPr>
            <p:ph type="title"/>
          </p:nvPr>
        </p:nvSpPr>
        <p:spPr>
          <a:xfrm>
            <a:off x="960001" y="768000"/>
            <a:ext cx="10272001" cy="115200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50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60000" y="2207998"/>
            <a:ext cx="4992000" cy="39360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1" name="Rechthoek 6"/>
          <p:cNvSpPr/>
          <p:nvPr/>
        </p:nvSpPr>
        <p:spPr>
          <a:xfrm>
            <a:off x="-2" y="1151994"/>
            <a:ext cx="96004" cy="470401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2400"/>
          </a:p>
        </p:txBody>
      </p:sp>
      <p:sp>
        <p:nvSpPr>
          <p:cNvPr id="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36106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DC822D1B-21C1-0349-B21F-E98E7F882213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9080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741150 h 5143500"/>
              <a:gd name="connsiteX5" fmla="*/ 185400 w 4572000"/>
              <a:gd name="connsiteY5" fmla="*/ 741150 h 5143500"/>
              <a:gd name="connsiteX6" fmla="*/ 190800 w 4572000"/>
              <a:gd name="connsiteY6" fmla="*/ 7411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43500">
                <a:moveTo>
                  <a:pt x="19080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741150"/>
                </a:lnTo>
                <a:lnTo>
                  <a:pt x="185400" y="741150"/>
                </a:lnTo>
                <a:lnTo>
                  <a:pt x="190800" y="741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108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97" y="5664000"/>
            <a:ext cx="1920000" cy="240000"/>
          </a:xfrm>
        </p:spPr>
        <p:txBody>
          <a:bodyPr anchor="b" anchorCtr="0"/>
          <a:lstStyle>
            <a:lvl1pPr algn="l">
              <a:defRPr sz="1333">
                <a:solidFill>
                  <a:schemeClr val="tx2"/>
                </a:solidFill>
              </a:defRPr>
            </a:lvl1pPr>
          </a:lstStyle>
          <a:p>
            <a:fld id="{40ADD497-B790-6646-B0B3-65D9752D93A0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9A0AFC-8F92-0F42-8FB8-FE8EEA376D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0"/>
            <a:ext cx="2784000" cy="105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B57536-F9FB-A941-94BD-E9041F065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104000"/>
            <a:ext cx="5232000" cy="307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012A6A-C7E6-4E4E-B01F-E484179F5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4224000"/>
            <a:ext cx="5232000" cy="1248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0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jf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047997" y="1920000"/>
            <a:ext cx="816006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0000" y="3840000"/>
            <a:ext cx="1920003" cy="2304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Titeltekst"/>
          <p:cNvSpPr txBox="1">
            <a:spLocks noGrp="1"/>
          </p:cNvSpPr>
          <p:nvPr>
            <p:ph type="title"/>
          </p:nvPr>
        </p:nvSpPr>
        <p:spPr>
          <a:xfrm>
            <a:off x="960000" y="768000"/>
            <a:ext cx="10272001" cy="115200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9311995" y="3840000"/>
            <a:ext cx="1920004" cy="23040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047997" y="3840000"/>
            <a:ext cx="1920004" cy="23040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135995" y="3840000"/>
            <a:ext cx="1920003" cy="23040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8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9997" y="2831999"/>
            <a:ext cx="1920003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 om te bewerken</a:t>
            </a:r>
          </a:p>
        </p:txBody>
      </p:sp>
      <p:sp>
        <p:nvSpPr>
          <p:cNvPr id="99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047997" y="2831999"/>
            <a:ext cx="1920004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 om te bewerken</a:t>
            </a:r>
          </a:p>
        </p:txBody>
      </p:sp>
      <p:sp>
        <p:nvSpPr>
          <p:cNvPr id="100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35995" y="2831999"/>
            <a:ext cx="1920003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 om te bewerken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135995" y="1920000"/>
            <a:ext cx="816006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2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311995" y="1920000"/>
            <a:ext cx="816006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80310" y="1920000"/>
            <a:ext cx="816004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4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9311999" y="2831999"/>
            <a:ext cx="1920004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 om te bewerken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7223997" y="3840000"/>
            <a:ext cx="1920003" cy="23040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0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223997" y="2831999"/>
            <a:ext cx="1920003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 om te bewerken</a:t>
            </a:r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7223997" y="1920000"/>
            <a:ext cx="816006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8" name="Rechthoek 6"/>
          <p:cNvSpPr/>
          <p:nvPr/>
        </p:nvSpPr>
        <p:spPr>
          <a:xfrm>
            <a:off x="-2" y="1151995"/>
            <a:ext cx="96004" cy="47040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97" y="5664000"/>
            <a:ext cx="1920000" cy="240000"/>
          </a:xfrm>
        </p:spPr>
        <p:txBody>
          <a:bodyPr anchor="b" anchorCtr="0"/>
          <a:lstStyle>
            <a:lvl1pPr algn="l">
              <a:defRPr sz="1333"/>
            </a:lvl1pPr>
          </a:lstStyle>
          <a:p>
            <a:fld id="{40ADD497-B790-6646-B0B3-65D9752D93A0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8833B9E1-AF80-9C4A-8C02-8D2F604D8A31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84150 w 4572000"/>
              <a:gd name="connsiteY0" fmla="*/ 0 h 5143500"/>
              <a:gd name="connsiteX1" fmla="*/ 190800 w 4572000"/>
              <a:gd name="connsiteY1" fmla="*/ 0 h 5143500"/>
              <a:gd name="connsiteX2" fmla="*/ 6604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0 w 4572000"/>
              <a:gd name="connsiteY5" fmla="*/ 5143500 h 5143500"/>
              <a:gd name="connsiteX6" fmla="*/ 0 w 4572000"/>
              <a:gd name="connsiteY6" fmla="*/ 741150 h 5143500"/>
              <a:gd name="connsiteX7" fmla="*/ 184150 w 4572000"/>
              <a:gd name="connsiteY7" fmla="*/ 7411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184150" y="0"/>
                </a:moveTo>
                <a:lnTo>
                  <a:pt x="190800" y="0"/>
                </a:lnTo>
                <a:lnTo>
                  <a:pt x="6604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741150"/>
                </a:lnTo>
                <a:lnTo>
                  <a:pt x="184150" y="741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108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9A0AFC-8F92-0F42-8FB8-FE8EEA376D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0"/>
            <a:ext cx="2784000" cy="105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B713D9-CDB6-7648-92D0-653127A84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104000"/>
            <a:ext cx="5232000" cy="307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84C360-7E83-A64E-87DC-8094C8AE8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4224000"/>
            <a:ext cx="5232000" cy="1248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59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lang 2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0000" y="4539268"/>
            <a:ext cx="1920000" cy="240000"/>
          </a:xfrm>
        </p:spPr>
        <p:txBody>
          <a:bodyPr anchor="b" anchorCtr="0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40ADD497-B790-6646-B0B3-65D9752D93A0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5D4F141-6D6F-EC4A-8B6B-FD496429E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1" y="5236468"/>
            <a:ext cx="6888465" cy="8509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91587C-CF3F-4A4E-8E92-F8C3EC342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1" y="1104000"/>
            <a:ext cx="7871999" cy="2304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D7F024-4BE7-3942-9E16-DD41F5E58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1" y="3456000"/>
            <a:ext cx="7871999" cy="864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 10">
            <a:extLst>
              <a:ext uri="{FF2B5EF4-FFF2-40B4-BE49-F238E27FC236}">
                <a16:creationId xmlns:a16="http://schemas.microsoft.com/office/drawing/2014/main" id="{FDF264BC-C422-EB4B-8E56-1C756A3D37C3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9" y="2208000"/>
            <a:ext cx="4752000" cy="3936000"/>
          </a:xfrm>
        </p:spPr>
        <p:txBody>
          <a:bodyPr/>
          <a:lstStyle>
            <a:lvl1pPr marL="383990" indent="-383990">
              <a:lnSpc>
                <a:spcPct val="120000"/>
              </a:lnSpc>
              <a:buFont typeface="+mj-lt"/>
              <a:buAutoNum type="arabicPeriod"/>
              <a:defRPr sz="1867"/>
            </a:lvl1pPr>
            <a:lvl2pPr marL="719982" indent="-335992">
              <a:lnSpc>
                <a:spcPct val="120000"/>
              </a:lnSpc>
              <a:buFont typeface="Arial" panose="020B0604020202020204" pitchFamily="34" charset="0"/>
              <a:buChar char="•"/>
              <a:defRPr sz="1867"/>
            </a:lvl2pPr>
            <a:lvl3pPr marL="335992" indent="0">
              <a:buFont typeface="+mj-lt"/>
              <a:buNone/>
              <a:defRPr sz="2400"/>
            </a:lvl3pPr>
            <a:lvl4pPr indent="-383990">
              <a:buFont typeface="+mj-lt"/>
              <a:buAutoNum type="arabicPeriod"/>
              <a:defRPr sz="2400"/>
            </a:lvl4pPr>
            <a:lvl5pPr indent="-383990">
              <a:buFont typeface="+mj-lt"/>
              <a:buAutoNum type="arabicPeriod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F890-0F95-5A4A-96BA-D78C9B583BF6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A97E83-B5C4-CA4E-879F-F362E8E5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9" y="768000"/>
            <a:ext cx="4751999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5DCC0A75-E80D-E44F-9ACA-BF43DB10C3EE}"/>
              </a:ext>
            </a:extLst>
          </p:cNvPr>
          <p:cNvSpPr/>
          <p:nvPr userDrawn="1"/>
        </p:nvSpPr>
        <p:spPr>
          <a:xfrm>
            <a:off x="0" y="1219280"/>
            <a:ext cx="4013320" cy="3698296"/>
          </a:xfrm>
          <a:custGeom>
            <a:avLst/>
            <a:gdLst>
              <a:gd name="connsiteX0" fmla="*/ 973925 w 3009990"/>
              <a:gd name="connsiteY0" fmla="*/ 648957 h 2773722"/>
              <a:gd name="connsiteX1" fmla="*/ 529235 w 3009990"/>
              <a:gd name="connsiteY1" fmla="*/ 1093658 h 2773722"/>
              <a:gd name="connsiteX2" fmla="*/ 972954 w 3009990"/>
              <a:gd name="connsiteY2" fmla="*/ 1538348 h 2773722"/>
              <a:gd name="connsiteX3" fmla="*/ 1418626 w 3009990"/>
              <a:gd name="connsiteY3" fmla="*/ 1094629 h 2773722"/>
              <a:gd name="connsiteX4" fmla="*/ 974907 w 3009990"/>
              <a:gd name="connsiteY4" fmla="*/ 648957 h 2773722"/>
              <a:gd name="connsiteX5" fmla="*/ 973925 w 3009990"/>
              <a:gd name="connsiteY5" fmla="*/ 648957 h 2773722"/>
              <a:gd name="connsiteX6" fmla="*/ 974907 w 3009990"/>
              <a:gd name="connsiteY6" fmla="*/ 0 h 2773722"/>
              <a:gd name="connsiteX7" fmla="*/ 2954039 w 3009990"/>
              <a:gd name="connsiteY7" fmla="*/ 1191394 h 2773722"/>
              <a:gd name="connsiteX8" fmla="*/ 2954039 w 3009990"/>
              <a:gd name="connsiteY8" fmla="*/ 1190412 h 2773722"/>
              <a:gd name="connsiteX9" fmla="*/ 2954039 w 3009990"/>
              <a:gd name="connsiteY9" fmla="*/ 1581357 h 2773722"/>
              <a:gd name="connsiteX10" fmla="*/ 974907 w 3009990"/>
              <a:gd name="connsiteY10" fmla="*/ 2773722 h 2773722"/>
              <a:gd name="connsiteX11" fmla="*/ 76036 w 3009990"/>
              <a:gd name="connsiteY11" fmla="*/ 2574369 h 2773722"/>
              <a:gd name="connsiteX12" fmla="*/ 0 w 3009990"/>
              <a:gd name="connsiteY12" fmla="*/ 2534991 h 2773722"/>
              <a:gd name="connsiteX13" fmla="*/ 0 w 3009990"/>
              <a:gd name="connsiteY13" fmla="*/ 2105575 h 2773722"/>
              <a:gd name="connsiteX14" fmla="*/ 101236 w 3009990"/>
              <a:gd name="connsiteY14" fmla="*/ 2171317 h 2773722"/>
              <a:gd name="connsiteX15" fmla="*/ 974907 w 3009990"/>
              <a:gd name="connsiteY15" fmla="*/ 2408198 h 2773722"/>
              <a:gd name="connsiteX16" fmla="*/ 2595356 w 3009990"/>
              <a:gd name="connsiteY16" fmla="*/ 1385885 h 2773722"/>
              <a:gd name="connsiteX17" fmla="*/ 1363888 w 3009990"/>
              <a:gd name="connsiteY17" fmla="*/ 408533 h 2773722"/>
              <a:gd name="connsiteX18" fmla="*/ 1375617 w 3009990"/>
              <a:gd name="connsiteY18" fmla="*/ 432962 h 2773722"/>
              <a:gd name="connsiteX19" fmla="*/ 1993304 w 3009990"/>
              <a:gd name="connsiteY19" fmla="*/ 1172824 h 2773722"/>
              <a:gd name="connsiteX20" fmla="*/ 1880027 w 3009990"/>
              <a:gd name="connsiteY20" fmla="*/ 1568072 h 2773722"/>
              <a:gd name="connsiteX21" fmla="*/ 501725 w 3009990"/>
              <a:gd name="connsiteY21" fmla="*/ 1999916 h 2773722"/>
              <a:gd name="connsiteX22" fmla="*/ 341 w 3009990"/>
              <a:gd name="connsiteY22" fmla="*/ 1400189 h 2773722"/>
              <a:gd name="connsiteX23" fmla="*/ 0 w 3009990"/>
              <a:gd name="connsiteY23" fmla="*/ 1398573 h 2773722"/>
              <a:gd name="connsiteX24" fmla="*/ 0 w 3009990"/>
              <a:gd name="connsiteY24" fmla="*/ 792889 h 2773722"/>
              <a:gd name="connsiteX25" fmla="*/ 26168 w 3009990"/>
              <a:gd name="connsiteY25" fmla="*/ 716575 h 2773722"/>
              <a:gd name="connsiteX26" fmla="*/ 69881 w 3009990"/>
              <a:gd name="connsiteY26" fmla="*/ 621593 h 2773722"/>
              <a:gd name="connsiteX27" fmla="*/ 0 w 3009990"/>
              <a:gd name="connsiteY27" fmla="*/ 672279 h 2773722"/>
              <a:gd name="connsiteX28" fmla="*/ 0 w 3009990"/>
              <a:gd name="connsiteY28" fmla="*/ 238956 h 2773722"/>
              <a:gd name="connsiteX29" fmla="*/ 76471 w 3009990"/>
              <a:gd name="connsiteY29" fmla="*/ 199353 h 2773722"/>
              <a:gd name="connsiteX30" fmla="*/ 974907 w 3009990"/>
              <a:gd name="connsiteY30" fmla="*/ 0 h 277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09990" h="2773722">
                <a:moveTo>
                  <a:pt x="973925" y="648957"/>
                </a:moveTo>
                <a:cubicBezTo>
                  <a:pt x="728331" y="648957"/>
                  <a:pt x="529235" y="848053"/>
                  <a:pt x="529235" y="1093658"/>
                </a:cubicBezTo>
                <a:cubicBezTo>
                  <a:pt x="529235" y="1338876"/>
                  <a:pt x="727736" y="1537815"/>
                  <a:pt x="972954" y="1538348"/>
                </a:cubicBezTo>
                <a:cubicBezTo>
                  <a:pt x="1218548" y="1538891"/>
                  <a:pt x="1418083" y="1340233"/>
                  <a:pt x="1418626" y="1094629"/>
                </a:cubicBezTo>
                <a:cubicBezTo>
                  <a:pt x="1419159" y="849035"/>
                  <a:pt x="1220501" y="649500"/>
                  <a:pt x="974907" y="648957"/>
                </a:cubicBezTo>
                <a:cubicBezTo>
                  <a:pt x="974583" y="648957"/>
                  <a:pt x="974249" y="648957"/>
                  <a:pt x="973925" y="648957"/>
                </a:cubicBezTo>
                <a:close/>
                <a:moveTo>
                  <a:pt x="974907" y="0"/>
                </a:moveTo>
                <a:cubicBezTo>
                  <a:pt x="2074424" y="0"/>
                  <a:pt x="2715568" y="809243"/>
                  <a:pt x="2954039" y="1191394"/>
                </a:cubicBezTo>
                <a:lnTo>
                  <a:pt x="2954039" y="1190412"/>
                </a:lnTo>
                <a:cubicBezTo>
                  <a:pt x="3028641" y="1310050"/>
                  <a:pt x="3028641" y="1461720"/>
                  <a:pt x="2954039" y="1581357"/>
                </a:cubicBezTo>
                <a:cubicBezTo>
                  <a:pt x="2715568" y="1963498"/>
                  <a:pt x="2075405" y="2773722"/>
                  <a:pt x="974907" y="2773722"/>
                </a:cubicBezTo>
                <a:cubicBezTo>
                  <a:pt x="631001" y="2773722"/>
                  <a:pt x="331954" y="2694694"/>
                  <a:pt x="76036" y="2574369"/>
                </a:cubicBezTo>
                <a:lnTo>
                  <a:pt x="0" y="2534991"/>
                </a:lnTo>
                <a:lnTo>
                  <a:pt x="0" y="2105575"/>
                </a:lnTo>
                <a:lnTo>
                  <a:pt x="101236" y="2171317"/>
                </a:lnTo>
                <a:cubicBezTo>
                  <a:pt x="334036" y="2308459"/>
                  <a:pt x="623978" y="2408198"/>
                  <a:pt x="974907" y="2408198"/>
                </a:cubicBezTo>
                <a:cubicBezTo>
                  <a:pt x="2096899" y="2408198"/>
                  <a:pt x="2595356" y="1385885"/>
                  <a:pt x="2595356" y="1385885"/>
                </a:cubicBezTo>
                <a:cubicBezTo>
                  <a:pt x="2595356" y="1385885"/>
                  <a:pt x="2212234" y="604005"/>
                  <a:pt x="1363888" y="408533"/>
                </a:cubicBezTo>
                <a:cubicBezTo>
                  <a:pt x="1361893" y="418382"/>
                  <a:pt x="1366687" y="428366"/>
                  <a:pt x="1375617" y="432962"/>
                </a:cubicBezTo>
                <a:cubicBezTo>
                  <a:pt x="1695218" y="602052"/>
                  <a:pt x="2019696" y="820001"/>
                  <a:pt x="1993304" y="1172824"/>
                </a:cubicBezTo>
                <a:cubicBezTo>
                  <a:pt x="1982735" y="1310896"/>
                  <a:pt x="1944196" y="1445364"/>
                  <a:pt x="1880027" y="1568072"/>
                </a:cubicBezTo>
                <a:cubicBezTo>
                  <a:pt x="1618662" y="2067928"/>
                  <a:pt x="1001581" y="2261281"/>
                  <a:pt x="501725" y="1999916"/>
                </a:cubicBezTo>
                <a:cubicBezTo>
                  <a:pt x="251792" y="1869234"/>
                  <a:pt x="78490" y="1649617"/>
                  <a:pt x="341" y="1400189"/>
                </a:cubicBezTo>
                <a:lnTo>
                  <a:pt x="0" y="1398573"/>
                </a:lnTo>
                <a:lnTo>
                  <a:pt x="0" y="792889"/>
                </a:lnTo>
                <a:lnTo>
                  <a:pt x="26168" y="716575"/>
                </a:lnTo>
                <a:cubicBezTo>
                  <a:pt x="38987" y="684533"/>
                  <a:pt x="53546" y="652834"/>
                  <a:pt x="69881" y="621593"/>
                </a:cubicBezTo>
                <a:lnTo>
                  <a:pt x="0" y="672279"/>
                </a:lnTo>
                <a:lnTo>
                  <a:pt x="0" y="238956"/>
                </a:lnTo>
                <a:lnTo>
                  <a:pt x="76471" y="199353"/>
                </a:lnTo>
                <a:cubicBezTo>
                  <a:pt x="332376" y="79028"/>
                  <a:pt x="631308" y="0"/>
                  <a:pt x="974907" y="0"/>
                </a:cubicBezTo>
                <a:close/>
              </a:path>
            </a:pathLst>
          </a:custGeom>
          <a:solidFill>
            <a:schemeClr val="accent3"/>
          </a:solidFill>
          <a:ln w="9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73335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5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6F9E-5229-F645-8F5C-4EB949CEC216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E15222-E9A5-1642-81BC-69781E59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08000"/>
            <a:ext cx="4992000" cy="393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35688F-A7AF-064D-A3D9-A32A4548D2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003" y="2208000"/>
            <a:ext cx="4992000" cy="393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38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kolommen met sub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9997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3FBC-26C9-F741-82E9-C379C2A72FB1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D0928-A9C1-0D4B-9DA8-FD02FD8C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AF31F0-F776-374E-A0F1-0E6949C7D2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0000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EB8BB6-CC51-154F-8D4F-2EFE5D56AB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67997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261A85-ED44-FF45-97E6-1E342F61B3B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63999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87FC86B-7438-BF40-841F-91978E0C6EE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63999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D5BF12-A965-6749-81E8-ED8BB65FBA0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67997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2148254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met sub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9997" y="2016884"/>
            <a:ext cx="4992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3FBC-26C9-F741-82E9-C379C2A72FB1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D0928-A9C1-0D4B-9DA8-FD02FD8C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AF31F0-F776-374E-A0F1-0E6949C7D2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0000" y="2448000"/>
            <a:ext cx="4992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EB8BB6-CC51-154F-8D4F-2EFE5D56AB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0003" y="2448000"/>
            <a:ext cx="4992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05DF7F-7F14-1041-82B7-A5DA5542251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0003" y="2016885"/>
            <a:ext cx="4992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2451617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>
            <a:extLst>
              <a:ext uri="{FF2B5EF4-FFF2-40B4-BE49-F238E27FC236}">
                <a16:creationId xmlns:a16="http://schemas.microsoft.com/office/drawing/2014/main" id="{D446247C-03D5-2943-B3AC-FE98C9F6FCEC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6032EC9-BF10-7447-9318-756EA76C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79A2BB6-CC69-D44C-BB7F-650BD247AB3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71138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C5F3A998-FD80-824E-AE19-A2FCBCF2D5E5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8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83914-FB42-5344-A1EB-EE1A95AAD0F5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5D1E476-AF9B-E940-85AE-0357F2A4E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C685D2A-4EEB-4C46-8FD2-D43927E2CFD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5340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5D67B989-C915-2844-9D35-A342F366E22B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90F462-1EE5-3842-A0E7-36056908F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65CD45-30AE-414A-B5B8-C006C482AF2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5682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ject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0000" y="4512257"/>
            <a:ext cx="2400002" cy="163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7" name="Titeltekst"/>
          <p:cNvSpPr txBox="1">
            <a:spLocks noGrp="1"/>
          </p:cNvSpPr>
          <p:nvPr>
            <p:ph type="title"/>
          </p:nvPr>
        </p:nvSpPr>
        <p:spPr>
          <a:xfrm>
            <a:off x="960000" y="768000"/>
            <a:ext cx="10272001" cy="115200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11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9994" y="3840257"/>
            <a:ext cx="2400008" cy="576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r>
              <a:t>Klikken om te bewerken</a:t>
            </a:r>
          </a:p>
        </p:txBody>
      </p:sp>
      <p:sp>
        <p:nvSpPr>
          <p:cNvPr id="11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59997" y="2016000"/>
            <a:ext cx="1440001" cy="163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583999" y="2016000"/>
            <a:ext cx="1440006" cy="163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1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208000" y="2016000"/>
            <a:ext cx="1440006" cy="163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831998" y="2016000"/>
            <a:ext cx="1440006" cy="163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3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583995" y="4512257"/>
            <a:ext cx="2400006" cy="163200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24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583992" y="3840257"/>
            <a:ext cx="2400006" cy="576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r>
              <a:t>Klikken om te bewerken</a:t>
            </a:r>
          </a:p>
        </p:txBody>
      </p:sp>
      <p:sp>
        <p:nvSpPr>
          <p:cNvPr id="125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8831998" y="4512257"/>
            <a:ext cx="2400006" cy="163200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26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831998" y="3840257"/>
            <a:ext cx="2400006" cy="576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r>
              <a:t>Klikken om te bewerken</a:t>
            </a:r>
          </a:p>
        </p:txBody>
      </p:sp>
      <p:sp>
        <p:nvSpPr>
          <p:cNvPr id="127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208000" y="4512257"/>
            <a:ext cx="2400006" cy="163200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2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208000" y="3840257"/>
            <a:ext cx="2400006" cy="576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r>
              <a:t>Klikken om te bewerken</a:t>
            </a:r>
          </a:p>
        </p:txBody>
      </p:sp>
      <p:sp>
        <p:nvSpPr>
          <p:cNvPr id="129" name="Rechthoek 6"/>
          <p:cNvSpPr/>
          <p:nvPr/>
        </p:nvSpPr>
        <p:spPr>
          <a:xfrm>
            <a:off x="-2" y="1151995"/>
            <a:ext cx="96004" cy="47040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3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E95589D8-6BCD-1D4D-8780-66CE85DF09B3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83914-FB42-5344-A1EB-EE1A95AAD0F5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BE2E3E-1BE8-C147-A3F5-10EE98894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C2ACBF-1639-7942-880E-4A7949AE55B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73467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0D7A9F44-CB09-0341-BA83-A1FFA95003AD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8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05B9DF-41A8-624E-AE3C-F4842B70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D1070C8-30EC-4C4A-82C4-6D2331FBF8A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35244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81F9263D-1490-0E46-812F-D9155613F117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8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BD766D-2B1F-444A-A4E6-ABDA2D3F3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823BDD-115A-4248-B3C3-A41210F11DC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619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6347E27B-F05C-0249-B6D9-1F24786D89DA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D066F8-DCDA-6E49-BF2C-B9D2E06C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1DBF9A0-ABA9-B24F-818B-F5A1C959C0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72989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>
            <a:extLst>
              <a:ext uri="{FF2B5EF4-FFF2-40B4-BE49-F238E27FC236}">
                <a16:creationId xmlns:a16="http://schemas.microsoft.com/office/drawing/2014/main" id="{27B76075-01D5-B844-9BED-6E2BF7252C14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62824C-364E-4543-854F-60A2A42D2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4117ACD-F932-D64E-A8AF-00425F56716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301943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000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2C7DB8E-544B-3B4B-BE95-48DE459A6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831999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4BE5B4-483D-E342-AB6B-F0A632DA79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584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C736109-68E7-6C46-97E0-BA7964FCC7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8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04076AE-5FDC-3045-8738-962478BA6FD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59997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5CA9006-32A9-004C-99B4-664D21D4E2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84000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3BBEA-7CD2-2C49-B72F-1A58763E5E9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208000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217F44-E2DC-0B4D-B38A-14B21830D7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31999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CA97645-3225-2949-8521-69BB6F0D1B97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207999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F69A00D-DCC5-E64E-BA66-28013FEB849A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883651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CBDF27-C56C-0745-A544-8C7F70D3BB4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80312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25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jf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2C7DB8E-544B-3B4B-BE95-48DE459A6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311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4BE5B4-483D-E342-AB6B-F0A632DA79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047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C736109-68E7-6C46-97E0-BA7964FCC7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135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04076AE-5FDC-3045-8738-962478BA6FD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59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5CA9006-32A9-004C-99B4-664D21D4E2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047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3BBEA-7CD2-2C49-B72F-1A58763E5E9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135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CA97645-3225-2949-8521-69BB6F0D1B97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135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F69A00D-DCC5-E64E-BA66-28013FEB849A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11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CBDF27-C56C-0745-A544-8C7F70D3BB4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80312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0CEC9B9-C04F-7B4F-9461-1E78C228720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312000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5C94C28-BBAD-9648-9120-BD8AFAA36183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223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A1FB6DA-A3C1-AA47-AE81-D0E4E2BF863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223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D4086632-B38F-E14B-BD03-54E97596B8BB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7223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05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92A0-EE28-164E-8842-ED9D6A0E05C2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223F424-C05E-CD46-A494-7CD80A887EC4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83028F-13C0-3845-A09E-F4AD50A7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001" y="1104000"/>
            <a:ext cx="7871999" cy="2160000"/>
          </a:xfrm>
        </p:spPr>
        <p:txBody>
          <a:bodyPr anchor="b" anchorCtr="0"/>
          <a:lstStyle>
            <a:lvl1pPr algn="l"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FAD50F-12A2-FC47-8275-18D42F36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001" y="3456000"/>
            <a:ext cx="7871999" cy="864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14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6FBE-EAAD-CC46-9411-DCAB2069A525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827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10271999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926B-3126-E446-9C4D-3CDD5194BF3F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28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40000" y="960000"/>
            <a:ext cx="4992004" cy="252000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8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59994" y="2111998"/>
            <a:ext cx="4512005" cy="40320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400"/>
            </a:lvl1pPr>
            <a:lvl2pPr marL="0" indent="0">
              <a:buClrTx/>
              <a:buSzTx/>
              <a:buFontTx/>
              <a:buNone/>
              <a:defRPr sz="1400"/>
            </a:lvl2pPr>
            <a:lvl3pPr marL="0" indent="0">
              <a:buClrTx/>
              <a:buSzTx/>
              <a:buFontTx/>
              <a:buNone/>
              <a:defRPr sz="1400"/>
            </a:lvl3pPr>
            <a:lvl4pPr marL="0" indent="0">
              <a:buClrTx/>
              <a:buSzTx/>
              <a:buFontTx/>
              <a:buNone/>
              <a:defRPr sz="1400"/>
            </a:lvl4pPr>
            <a:lvl5pPr marL="0" indent="0">
              <a:buClrTx/>
              <a:buSzTx/>
              <a:buFontTx/>
              <a:buNone/>
              <a:defRPr sz="1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9" name="Titeltekst"/>
          <p:cNvSpPr txBox="1">
            <a:spLocks noGrp="1"/>
          </p:cNvSpPr>
          <p:nvPr>
            <p:ph type="title"/>
          </p:nvPr>
        </p:nvSpPr>
        <p:spPr>
          <a:xfrm>
            <a:off x="960000" y="768000"/>
            <a:ext cx="4512001" cy="115200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240000" y="3624000"/>
            <a:ext cx="4992004" cy="2520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55AE-F5E8-BE4C-A591-A6522D0AF3A6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770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B76643F-660D-E54C-B38A-719E7A35353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59997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6B5E950-1F63-C147-846C-B39B3CA38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59997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186AD52-7DC2-0847-90A9-39A9F2D3BD88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584000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A50F692-7F2F-DD43-9F8A-BE4825EDB059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6208000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36AB7F69-C6A0-A045-981B-29D4AC43F63F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8831999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A4D0FEE-73A8-C745-AFE7-E14D2CD00F13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3583996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BBD0218-0753-0E45-B6AC-E79DDB7A216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583993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6C94B21-A1C1-B64C-8151-30CA21873A34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8831999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43B503F-0791-2F48-B5AF-E775783C24B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831999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6B35E8D-1DB4-984F-A5ED-DA315C94B27B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6208000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FE057E9-A004-0F4C-B5B0-F4628372675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208000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0217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1199999"/>
            <a:ext cx="39168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0001" y="3840000"/>
            <a:ext cx="3071999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999" y="1343997"/>
            <a:ext cx="3072000" cy="2208000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6DD0994-0B67-3347-BB38-1E689BD6775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056000" y="1199999"/>
            <a:ext cx="39120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E15D720-D49B-E24D-84F6-437DDD0E8A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0000" y="3743999"/>
            <a:ext cx="3912000" cy="19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4F75289-82F8-9841-A637-114F0AC8C4E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016000" y="3744000"/>
            <a:ext cx="29520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7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0001" y="960000"/>
            <a:ext cx="4991999" cy="25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58BFFF-EFD3-BF45-9E8B-B6086BE9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6" y="2112000"/>
            <a:ext cx="4512000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C1CE5B-8464-C345-9A9D-B712874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68000"/>
            <a:ext cx="4512000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DAABF66E-7617-3F47-8DFB-9095B8E0D7F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40001" y="3624000"/>
            <a:ext cx="4991999" cy="25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9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0000" y="2111999"/>
            <a:ext cx="6912000" cy="3744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69-46C4-8A42-AE41-AEB92A27224C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58BFFF-EFD3-BF45-9E8B-B6086BE9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7" y="2112000"/>
            <a:ext cx="2686719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C1CE5B-8464-C345-9A9D-B712874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99" y="768000"/>
            <a:ext cx="7998943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3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8A719E33-C72D-2745-9031-F9B479E34FD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5997" y="0"/>
            <a:ext cx="6096004" cy="6858000"/>
          </a:xfrm>
          <a:custGeom>
            <a:avLst/>
            <a:gdLst>
              <a:gd name="connsiteX0" fmla="*/ 0 w 4572003"/>
              <a:gd name="connsiteY0" fmla="*/ 0 h 5143500"/>
              <a:gd name="connsiteX1" fmla="*/ 180003 w 4572003"/>
              <a:gd name="connsiteY1" fmla="*/ 0 h 5143500"/>
              <a:gd name="connsiteX2" fmla="*/ 3743999 w 4572003"/>
              <a:gd name="connsiteY2" fmla="*/ 0 h 5143500"/>
              <a:gd name="connsiteX3" fmla="*/ 4572003 w 4572003"/>
              <a:gd name="connsiteY3" fmla="*/ 0 h 5143500"/>
              <a:gd name="connsiteX4" fmla="*/ 4572003 w 4572003"/>
              <a:gd name="connsiteY4" fmla="*/ 5143500 h 5143500"/>
              <a:gd name="connsiteX5" fmla="*/ 3 w 4572003"/>
              <a:gd name="connsiteY5" fmla="*/ 5143500 h 5143500"/>
              <a:gd name="connsiteX6" fmla="*/ 3 w 4572003"/>
              <a:gd name="connsiteY6" fmla="*/ 1890000 h 5143500"/>
              <a:gd name="connsiteX7" fmla="*/ 0 w 4572003"/>
              <a:gd name="connsiteY7" fmla="*/ 189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3" h="5143500">
                <a:moveTo>
                  <a:pt x="0" y="0"/>
                </a:moveTo>
                <a:lnTo>
                  <a:pt x="180003" y="0"/>
                </a:lnTo>
                <a:lnTo>
                  <a:pt x="3743999" y="0"/>
                </a:lnTo>
                <a:lnTo>
                  <a:pt x="4572003" y="0"/>
                </a:lnTo>
                <a:lnTo>
                  <a:pt x="4572003" y="5143500"/>
                </a:lnTo>
                <a:lnTo>
                  <a:pt x="3" y="5143500"/>
                </a:lnTo>
                <a:lnTo>
                  <a:pt x="3" y="1890000"/>
                </a:lnTo>
                <a:lnTo>
                  <a:pt x="0" y="189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72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9996" y="2112000"/>
            <a:ext cx="4512000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0"/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20469-46C4-8A42-AE41-AEB92A27224C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68000"/>
            <a:ext cx="4512000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566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8502D-526C-7851-C6E9-9F7FF4B62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6C58C2-2C78-89C3-20A4-6C42942B1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4D5220-7976-C7DE-7A5D-D4A2B4D9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F6FE-A56F-4FAC-9D9A-3E9E008BD9D5}" type="datetime1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D05E78-1FC8-7720-79A5-E8839C6A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CONCEPT | Stakeholderanalyse EHDS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4580BE-6267-C023-D69C-5547048B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036E-24CF-4D32-B8A7-B386ED04A7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75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fbeelding rechts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jdelijke aanduiding voor afbeelding 10"/>
          <p:cNvSpPr>
            <a:spLocks noGrp="1"/>
          </p:cNvSpPr>
          <p:nvPr>
            <p:ph type="pic" idx="21"/>
          </p:nvPr>
        </p:nvSpPr>
        <p:spPr>
          <a:xfrm>
            <a:off x="6095996" y="0"/>
            <a:ext cx="6096006" cy="6858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59994" y="2111998"/>
            <a:ext cx="4512005" cy="40320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0" name="Titeltekst"/>
          <p:cNvSpPr txBox="1">
            <a:spLocks noGrp="1"/>
          </p:cNvSpPr>
          <p:nvPr>
            <p:ph type="title"/>
          </p:nvPr>
        </p:nvSpPr>
        <p:spPr>
          <a:xfrm>
            <a:off x="960000" y="768000"/>
            <a:ext cx="4512001" cy="115200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16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jf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047997" y="1920000"/>
            <a:ext cx="816006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7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0000" y="3840000"/>
            <a:ext cx="1920003" cy="2304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8" name="Titeltekst"/>
          <p:cNvSpPr txBox="1">
            <a:spLocks noGrp="1"/>
          </p:cNvSpPr>
          <p:nvPr>
            <p:ph type="title"/>
          </p:nvPr>
        </p:nvSpPr>
        <p:spPr>
          <a:xfrm>
            <a:off x="960000" y="768000"/>
            <a:ext cx="10272001" cy="115200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279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9311995" y="3840000"/>
            <a:ext cx="1920004" cy="23040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8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047997" y="3840000"/>
            <a:ext cx="1920004" cy="23040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8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135995" y="3840000"/>
            <a:ext cx="1920003" cy="23040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9997" y="2831999"/>
            <a:ext cx="1920003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 om te bewerken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047997" y="2831999"/>
            <a:ext cx="1920004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 om te bewerken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35995" y="2831999"/>
            <a:ext cx="1920003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 om te bewerken</a:t>
            </a:r>
          </a:p>
        </p:txBody>
      </p:sp>
      <p:sp>
        <p:nvSpPr>
          <p:cNvPr id="28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135995" y="1920000"/>
            <a:ext cx="816006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311995" y="1920000"/>
            <a:ext cx="816006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7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80310" y="1920000"/>
            <a:ext cx="816004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9311999" y="2831999"/>
            <a:ext cx="1920004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 om te bewerken</a:t>
            </a:r>
          </a:p>
        </p:txBody>
      </p:sp>
      <p:sp>
        <p:nvSpPr>
          <p:cNvPr id="289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7223997" y="3840000"/>
            <a:ext cx="1920003" cy="23040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223997" y="2831999"/>
            <a:ext cx="1920003" cy="720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t>Klik om te bewerken</a:t>
            </a:r>
          </a:p>
        </p:txBody>
      </p:sp>
      <p:sp>
        <p:nvSpPr>
          <p:cNvPr id="291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7223997" y="1920000"/>
            <a:ext cx="816006" cy="816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40000" y="960000"/>
            <a:ext cx="4992004" cy="252000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1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59994" y="2111998"/>
            <a:ext cx="4512005" cy="40320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400"/>
            </a:lvl1pPr>
            <a:lvl2pPr marL="0" indent="0">
              <a:buClrTx/>
              <a:buSzTx/>
              <a:buFontTx/>
              <a:buNone/>
              <a:defRPr sz="1400"/>
            </a:lvl2pPr>
            <a:lvl3pPr marL="0" indent="0">
              <a:buClrTx/>
              <a:buSzTx/>
              <a:buFontTx/>
              <a:buNone/>
              <a:defRPr sz="1400"/>
            </a:lvl3pPr>
            <a:lvl4pPr marL="0" indent="0">
              <a:buClrTx/>
              <a:buSzTx/>
              <a:buFontTx/>
              <a:buNone/>
              <a:defRPr sz="1400"/>
            </a:lvl4pPr>
            <a:lvl5pPr marL="0" indent="0">
              <a:buClrTx/>
              <a:buSzTx/>
              <a:buFontTx/>
              <a:buNone/>
              <a:defRPr sz="1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2" name="Titeltekst"/>
          <p:cNvSpPr txBox="1">
            <a:spLocks noGrp="1"/>
          </p:cNvSpPr>
          <p:nvPr>
            <p:ph type="title"/>
          </p:nvPr>
        </p:nvSpPr>
        <p:spPr>
          <a:xfrm>
            <a:off x="960000" y="768000"/>
            <a:ext cx="4512001" cy="115200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31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240000" y="3624000"/>
            <a:ext cx="4992004" cy="2520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9"/>
          <p:cNvSpPr/>
          <p:nvPr/>
        </p:nvSpPr>
        <p:spPr>
          <a:xfrm>
            <a:off x="-3" y="0"/>
            <a:ext cx="1219200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78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" name="Rechthoek 6"/>
          <p:cNvSpPr/>
          <p:nvPr/>
        </p:nvSpPr>
        <p:spPr>
          <a:xfrm>
            <a:off x="-2" y="1151995"/>
            <a:ext cx="96004" cy="47040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4" name="Afbeelding" descr="Afbeeldi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5573" y="1004238"/>
            <a:ext cx="9182432" cy="6216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Afbeelding 5" descr="Afbeelding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9999" y="0"/>
            <a:ext cx="2777073" cy="104986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Health…"/>
          <p:cNvSpPr txBox="1"/>
          <p:nvPr/>
        </p:nvSpPr>
        <p:spPr>
          <a:xfrm>
            <a:off x="603915" y="1964520"/>
            <a:ext cx="6397115" cy="292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defTabSz="539481">
              <a:defRPr sz="63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Health </a:t>
            </a:r>
          </a:p>
          <a:p>
            <a:pPr defTabSz="539481">
              <a:defRPr sz="63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Data Access Body-NL</a:t>
            </a:r>
          </a:p>
        </p:txBody>
      </p:sp>
      <p:pic>
        <p:nvPicPr>
          <p:cNvPr id="7" name="Afbeelding" descr="Afbeeldi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476" y="5528933"/>
            <a:ext cx="4733434" cy="30948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eltekst"/>
          <p:cNvSpPr txBox="1">
            <a:spLocks noGrp="1"/>
          </p:cNvSpPr>
          <p:nvPr>
            <p:ph type="title"/>
          </p:nvPr>
        </p:nvSpPr>
        <p:spPr>
          <a:xfrm>
            <a:off x="1826683" y="0"/>
            <a:ext cx="975360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Titeltekst</a:t>
            </a:r>
          </a:p>
        </p:txBody>
      </p:sp>
      <p:sp>
        <p:nvSpPr>
          <p:cNvPr id="9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57820" y="6432000"/>
            <a:ext cx="174179" cy="152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61" r:id="rId8"/>
    <p:sldLayoutId id="2147483663" r:id="rId9"/>
  </p:sldLayoutIdLst>
  <p:transition spd="med"/>
  <p:txStyles>
    <p:titleStyle>
      <a:lvl1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191995" marR="0" indent="-191995" algn="l" defTabSz="914377" rtl="0" latinLnBrk="0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1pPr>
      <a:lvl2pPr marL="383990" marR="0" indent="-191995" algn="l" defTabSz="914377" rtl="0" latinLnBrk="0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2pPr>
      <a:lvl3pPr marL="575986" marR="0" indent="-191995" algn="l" defTabSz="914377" rtl="0" latinLnBrk="0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3pPr>
      <a:lvl4pPr marL="767980" marR="0" indent="-191995" algn="l" defTabSz="914377" rtl="0" latinLnBrk="0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4pPr>
      <a:lvl5pPr marL="767980" marR="0" indent="-191995" algn="l" defTabSz="914377" rtl="0" latinLnBrk="0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5pPr>
      <a:lvl6pPr marL="2438337" marR="0" indent="-152393" algn="l" defTabSz="914377" rtl="0" latinLnBrk="0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6pPr>
      <a:lvl7pPr marL="2895525" marR="0" indent="-152393" algn="l" defTabSz="914377" rtl="0" latinLnBrk="0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7pPr>
      <a:lvl8pPr marL="3352715" marR="0" indent="-152393" algn="l" defTabSz="914377" rtl="0" latinLnBrk="0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8pPr>
      <a:lvl9pPr marL="3809905" marR="0" indent="-152394" algn="l" defTabSz="914377" rtl="0" latinLnBrk="0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chemeClr val="accent1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7871997" cy="11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2208000"/>
            <a:ext cx="7871999" cy="3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1999" y="6432000"/>
            <a:ext cx="192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C1F610A6-3FB9-BB49-BAD8-F52931540E00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000" y="6432000"/>
            <a:ext cx="50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1999" y="6432000"/>
            <a:ext cx="48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23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37" r:id="rId12"/>
    <p:sldLayoutId id="2147483721" r:id="rId13"/>
    <p:sldLayoutId id="2147483722" r:id="rId14"/>
    <p:sldLayoutId id="2147483723" r:id="rId15"/>
    <p:sldLayoutId id="2147483738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814" r:id="rId28"/>
    <p:sldLayoutId id="2147483846" r:id="rId29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44000" algn="l" defTabSz="6858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9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7871997" cy="11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2208000"/>
            <a:ext cx="7871999" cy="3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1999" y="6432000"/>
            <a:ext cx="192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C1F610A6-3FB9-BB49-BAD8-F52931540E00}" type="datetime4">
              <a:rPr lang="nl-NL" smtClean="0"/>
              <a:pPr/>
              <a:t>23 september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000" y="6432000"/>
            <a:ext cx="50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1999" y="6432000"/>
            <a:ext cx="48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43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44000" algn="l" defTabSz="6858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9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467381E-E6A8-A898-7C6B-6770E30E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3" y="1176320"/>
            <a:ext cx="11820993" cy="508597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92A626E-C7EF-F21B-6E0A-7EF29AC6DDE1}"/>
              </a:ext>
            </a:extLst>
          </p:cNvPr>
          <p:cNvSpPr txBox="1"/>
          <p:nvPr/>
        </p:nvSpPr>
        <p:spPr>
          <a:xfrm>
            <a:off x="505036" y="1834473"/>
            <a:ext cx="6445267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>
                <a:solidFill>
                  <a:srgbClr val="42145F"/>
                </a:solidFill>
                <a:latin typeface="RijksoverheidSansHeading"/>
              </a:rPr>
              <a:t>Webinar HDAB-NL</a:t>
            </a:r>
          </a:p>
          <a:p>
            <a:endParaRPr lang="nl-NL" sz="2400">
              <a:solidFill>
                <a:srgbClr val="42145F"/>
              </a:solidFill>
              <a:latin typeface="RijksoverheidSansHeading"/>
            </a:endParaRPr>
          </a:p>
          <a:p>
            <a:r>
              <a:rPr lang="nl-NL" sz="5200" b="1">
                <a:solidFill>
                  <a:srgbClr val="42145F"/>
                </a:solidFill>
                <a:latin typeface="RijksoverheidSansHeading"/>
              </a:rPr>
              <a:t>Denk en praat mee over een nationaal coördinerende HDAB</a:t>
            </a:r>
            <a:endParaRPr lang="nl-NL"/>
          </a:p>
          <a:p>
            <a:endParaRPr lang="nl-NL">
              <a:solidFill>
                <a:srgbClr val="42145F"/>
              </a:solidFill>
              <a:latin typeface="RijksoverheidSansHeading"/>
            </a:endParaRPr>
          </a:p>
          <a:p>
            <a:r>
              <a:rPr lang="nl-NL">
                <a:solidFill>
                  <a:srgbClr val="42145F"/>
                </a:solidFill>
                <a:latin typeface="RijksoverheidSansHeading"/>
              </a:rPr>
              <a:t>15 september 2025 | Arre Zuurmond &amp; Tijs van Gorp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5D1A2A8-6FA2-D3AD-144C-A99305AEA364}"/>
              </a:ext>
            </a:extLst>
          </p:cNvPr>
          <p:cNvSpPr txBox="1"/>
          <p:nvPr/>
        </p:nvSpPr>
        <p:spPr>
          <a:xfrm>
            <a:off x="185503" y="6332895"/>
            <a:ext cx="494675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nl-NL" sz="2400" i="1">
                <a:solidFill>
                  <a:srgbClr val="DE7412"/>
                </a:solidFill>
                <a:effectLst/>
                <a:latin typeface="RijksoverheidSerif" panose="02000506060000020004" pitchFamily="2" charset="77"/>
              </a:rPr>
              <a:t>Denk en praat mee. 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FA97637-66A9-E295-08D3-10DC43F31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61" y="2125193"/>
            <a:ext cx="4824589" cy="369382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00329BB-006C-0213-838D-F64102C6A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3904" y="6374397"/>
            <a:ext cx="582592" cy="38871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1E0B53E-0F48-E362-C8DB-7536EFB0A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6714" y="0"/>
            <a:ext cx="4228604" cy="15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408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7D935-D700-03A5-E89B-C2FB78634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54C7B59-572B-414E-B68D-548047B4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28" name="Text Placeholder 1" descr="Agenda Subtitle">
            <a:extLst>
              <a:ext uri="{FF2B5EF4-FFF2-40B4-BE49-F238E27FC236}">
                <a16:creationId xmlns:a16="http://schemas.microsoft.com/office/drawing/2014/main" id="{8DFD84AF-EA6A-C77B-15EF-9D9D80566015}"/>
              </a:ext>
            </a:extLst>
          </p:cNvPr>
          <p:cNvSpPr txBox="1">
            <a:spLocks/>
          </p:cNvSpPr>
          <p:nvPr/>
        </p:nvSpPr>
        <p:spPr>
          <a:xfrm>
            <a:off x="381002" y="2383113"/>
            <a:ext cx="3267012" cy="33906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6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2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858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17000"/>
              </a:buClr>
              <a:defRPr/>
            </a:pPr>
            <a:endParaRPr lang="en-US" sz="1400">
              <a:solidFill>
                <a:srgbClr val="42145F"/>
              </a:solidFill>
              <a:latin typeface="RijksoverheidSansWebText Regula"/>
              <a:ea typeface="RijksoverheidSansWebText Regula" panose="020B0503040202060203" pitchFamily="34" charset="0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4B2B2797-6266-BB0E-815D-2FB67FC431E0}"/>
              </a:ext>
            </a:extLst>
          </p:cNvPr>
          <p:cNvCxnSpPr>
            <a:cxnSpLocks/>
          </p:cNvCxnSpPr>
          <p:nvPr/>
        </p:nvCxnSpPr>
        <p:spPr>
          <a:xfrm>
            <a:off x="3994484" y="1402538"/>
            <a:ext cx="0" cy="4654503"/>
          </a:xfrm>
          <a:prstGeom prst="line">
            <a:avLst/>
          </a:prstGeom>
          <a:noFill/>
          <a:ln w="25400" cap="flat">
            <a:solidFill>
              <a:srgbClr val="F9E11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43C6E62-D699-2FBD-590F-711B57CCE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402"/>
              </p:ext>
            </p:extLst>
          </p:nvPr>
        </p:nvGraphicFramePr>
        <p:xfrm>
          <a:off x="5133008" y="1209789"/>
          <a:ext cx="667799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444">
                  <a:extLst>
                    <a:ext uri="{9D8B030D-6E8A-4147-A177-3AD203B41FA5}">
                      <a16:colId xmlns:a16="http://schemas.microsoft.com/office/drawing/2014/main" val="1163051347"/>
                    </a:ext>
                  </a:extLst>
                </a:gridCol>
                <a:gridCol w="4863546">
                  <a:extLst>
                    <a:ext uri="{9D8B030D-6E8A-4147-A177-3AD203B41FA5}">
                      <a16:colId xmlns:a16="http://schemas.microsoft.com/office/drawing/2014/main" val="9269385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Introductie programma HDAB-NL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499181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Beleidsondersteuning opzetten </a:t>
                      </a:r>
                    </a:p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HDAB-organisatie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154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Waar staat VWS nu?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662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Verkenning datalandschap door Highberg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6725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Betrouwbare houders &amp; bemiddelaars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47645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Q&amp;A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05064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Afsluiting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545501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8D154F3D-6F4C-C3F8-DC20-37E968FF458D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>
                <a:solidFill>
                  <a:srgbClr val="42145F"/>
                </a:solidFill>
                <a:ea typeface="+mj-lt"/>
                <a:cs typeface="+mj-lt"/>
              </a:rPr>
              <a:t>Agenda</a:t>
            </a:r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 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302122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D71F4-45DE-5A15-6B27-2B6BBF5CC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0F6991-F48B-7A7F-9165-D1BA87125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58632"/>
            <a:ext cx="11111268" cy="6242500"/>
          </a:xfrm>
          <a:prstGeom prst="rect">
            <a:avLst/>
          </a:prstGeom>
        </p:spPr>
      </p:pic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7EBEDBC6-F9D8-CF13-2907-EF85CFE4643A}"/>
              </a:ext>
            </a:extLst>
          </p:cNvPr>
          <p:cNvSpPr txBox="1">
            <a:spLocks/>
          </p:cNvSpPr>
          <p:nvPr/>
        </p:nvSpPr>
        <p:spPr>
          <a:xfrm>
            <a:off x="613433" y="2045806"/>
            <a:ext cx="7836086" cy="4632786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1770" indent="-191770">
              <a:lnSpc>
                <a:spcPct val="120000"/>
              </a:lnSpc>
              <a:spcBef>
                <a:spcPts val="0"/>
              </a:spcBef>
              <a:buClr>
                <a:srgbClr val="E06F00"/>
              </a:buClr>
              <a:tabLst>
                <a:tab pos="208279" algn="l"/>
              </a:tabLst>
              <a:defRPr/>
            </a:pPr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13A0F98-9D1B-F973-C139-D1757F1918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054"/>
          <a:stretch/>
        </p:blipFill>
        <p:spPr>
          <a:xfrm>
            <a:off x="9734551" y="1163591"/>
            <a:ext cx="2457449" cy="4472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02F4CC-FB84-E4BE-F5C0-FE84D5309120}"/>
              </a:ext>
            </a:extLst>
          </p:cNvPr>
          <p:cNvSpPr txBox="1"/>
          <p:nvPr/>
        </p:nvSpPr>
        <p:spPr>
          <a:xfrm>
            <a:off x="722764" y="2418827"/>
            <a:ext cx="7296127" cy="3385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nl-NL" b="1" noProof="0">
                <a:latin typeface="RijksoverheidSansHeading" panose="020B0503040202060203"/>
              </a:rPr>
              <a:t>Werkpakket 10 heeft als doel </a:t>
            </a:r>
          </a:p>
          <a:p>
            <a:r>
              <a:rPr lang="nl-NL" sz="1600">
                <a:latin typeface="RijksoverheidSansHeading" panose="020B0503040202060203"/>
              </a:rPr>
              <a:t>Beleidsondersteuning te bieden bij de formele inrichting van een HDAB in Nederland.</a:t>
            </a:r>
          </a:p>
          <a:p>
            <a:endParaRPr lang="nl-NL">
              <a:latin typeface="RijksoverheidSansHeading" panose="020B0503040202060203"/>
            </a:endParaRPr>
          </a:p>
          <a:p>
            <a:r>
              <a:rPr lang="nl-NL" b="1">
                <a:latin typeface="RijksoverheidSansHeading" panose="020B0503040202060203"/>
              </a:rPr>
              <a:t>De aanpak bestaat uit</a:t>
            </a:r>
            <a:r>
              <a:rPr lang="nl-NL">
                <a:latin typeface="RijksoverheidSansHeading" panose="020B0503040202060203"/>
              </a:rPr>
              <a:t> </a:t>
            </a:r>
          </a:p>
          <a:p>
            <a:r>
              <a:rPr lang="nl-NL" sz="1600">
                <a:latin typeface="RijksoverheidSansHeading" panose="020B0503040202060203"/>
              </a:rPr>
              <a:t>Analyse en synthese van inzichten uit de technische werkpakketten.</a:t>
            </a:r>
          </a:p>
          <a:p>
            <a:endParaRPr lang="nl-NL">
              <a:latin typeface="RijksoverheidSansHeading" panose="020B0503040202060203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noProof="0">
                <a:latin typeface="RijksoverheidSansHeading" panose="020B0503040202060203"/>
              </a:rPr>
              <a:t>Concreet betekent dat</a:t>
            </a:r>
            <a:endParaRPr lang="nl-NL" b="1">
              <a:latin typeface="RijksoverheidSansHeading" panose="020B0503040202060203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>
                <a:latin typeface="RijksoverheidSansHeading" panose="020B0503040202060203"/>
              </a:rPr>
              <a:t>Uitkomsten technische werkpakketen omzetten naar beleidsadvies.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>
              <a:latin typeface="RijksoverheidSansHeading" panose="020B0503040202060203"/>
            </a:endParaRPr>
          </a:p>
          <a:p>
            <a:r>
              <a:rPr lang="nl-NL" b="1">
                <a:latin typeface="RijksoverheidSansHeading" panose="020B0503040202060203"/>
              </a:rPr>
              <a:t>De focus ligt op</a:t>
            </a:r>
          </a:p>
          <a:p>
            <a:r>
              <a:rPr lang="nl-NL" sz="1600">
                <a:latin typeface="RijksoverheidSansHeading" panose="020B0503040202060203"/>
              </a:rPr>
              <a:t>Het beleidskompas: probleemdefinitie, doelstelling, beleidsopties, impactanalyse </a:t>
            </a:r>
          </a:p>
          <a:p>
            <a:r>
              <a:rPr lang="nl-NL" sz="1600">
                <a:latin typeface="RijksoverheidSansHeading" panose="020B0503040202060203"/>
              </a:rPr>
              <a:t>&amp; voorkeurscenario.</a:t>
            </a:r>
            <a:r>
              <a:rPr lang="nl-NL" sz="1600" noProof="0">
                <a:latin typeface="RijksoverheidSansHeading" panose="020B0503040202060203"/>
              </a:rPr>
              <a:t> </a:t>
            </a:r>
            <a:endParaRPr kumimoji="0" lang="nl-NL" sz="1600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RijksoverheidSansHeading" panose="020B0503040202060203"/>
              <a:sym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7C0A765-17CB-2ADB-55E3-1042F4A55D60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Wat doet werkpakket 10?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916340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9A8DF-BDA0-630D-5A48-93CCA0199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88EEA9A7-BE99-1CCF-27DD-A499290AA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B5E19A61-984F-5D3C-AED6-9CD36CBC0885}"/>
              </a:ext>
            </a:extLst>
          </p:cNvPr>
          <p:cNvSpPr txBox="1">
            <a:spLocks/>
          </p:cNvSpPr>
          <p:nvPr/>
        </p:nvSpPr>
        <p:spPr>
          <a:xfrm>
            <a:off x="613433" y="2045806"/>
            <a:ext cx="7836086" cy="4632786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1770" indent="-191770">
              <a:lnSpc>
                <a:spcPct val="120000"/>
              </a:lnSpc>
              <a:spcBef>
                <a:spcPts val="0"/>
              </a:spcBef>
              <a:buClr>
                <a:srgbClr val="E06F00"/>
              </a:buClr>
              <a:tabLst>
                <a:tab pos="208279" algn="l"/>
              </a:tabLst>
              <a:defRPr/>
            </a:pPr>
            <a:endParaRPr lang="nl-NL" noProof="0"/>
          </a:p>
        </p:txBody>
      </p:sp>
      <p:pic>
        <p:nvPicPr>
          <p:cNvPr id="3" name="Picture 5" descr="A diagram of a company use&#10;&#10;AI-generated content may be incorrect.">
            <a:extLst>
              <a:ext uri="{FF2B5EF4-FFF2-40B4-BE49-F238E27FC236}">
                <a16:creationId xmlns:a16="http://schemas.microsoft.com/office/drawing/2014/main" id="{68338312-E965-18F7-BC4D-6CA3BFB852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70" t="-1" r="10439" b="10568"/>
          <a:stretch>
            <a:fillRect/>
          </a:stretch>
        </p:blipFill>
        <p:spPr>
          <a:xfrm>
            <a:off x="2367891" y="1588146"/>
            <a:ext cx="9210675" cy="5003154"/>
          </a:xfrm>
          <a:prstGeom prst="rect">
            <a:avLst/>
          </a:prstGeom>
          <a:noFill/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362692DE-37FE-9576-334D-57A708BBB9AB}"/>
              </a:ext>
            </a:extLst>
          </p:cNvPr>
          <p:cNvSpPr txBox="1"/>
          <p:nvPr/>
        </p:nvSpPr>
        <p:spPr>
          <a:xfrm>
            <a:off x="373391" y="2415482"/>
            <a:ext cx="223454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nl-NL" sz="1400">
                <a:latin typeface="RijksoverheidSansHeading" panose="020B0503040202060203"/>
              </a:rPr>
              <a:t>Programma HDAB-NL doet de voorbereiding voor de taken van de toekomstige HDAB-organisatie</a:t>
            </a:r>
            <a:endParaRPr kumimoji="0" lang="nl-NL" sz="1400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RijksoverheidSansHeading" panose="020B0503040202060203"/>
              <a:sym typeface="Calibri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949AEB2-AA4B-2505-F16A-DADB9993F839}"/>
              </a:ext>
            </a:extLst>
          </p:cNvPr>
          <p:cNvSpPr txBox="1"/>
          <p:nvPr/>
        </p:nvSpPr>
        <p:spPr>
          <a:xfrm>
            <a:off x="373391" y="3776981"/>
            <a:ext cx="223454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nl-NL" sz="1400">
                <a:latin typeface="RijksoverheidSansHeading" panose="020B0503040202060203"/>
              </a:rPr>
              <a:t>VWS doet voorbereidingen voor de opdracht aan de lidstaten (Member </a:t>
            </a:r>
            <a:r>
              <a:rPr lang="nl-NL" sz="1400" err="1">
                <a:latin typeface="RijksoverheidSansHeading" panose="020B0503040202060203"/>
              </a:rPr>
              <a:t>States</a:t>
            </a:r>
            <a:r>
              <a:rPr lang="nl-NL" sz="1400">
                <a:latin typeface="RijksoverheidSansHeading" panose="020B0503040202060203"/>
              </a:rPr>
              <a:t> </a:t>
            </a:r>
            <a:r>
              <a:rPr lang="nl-NL" sz="1400" err="1">
                <a:latin typeface="RijksoverheidSansHeading" panose="020B0503040202060203"/>
              </a:rPr>
              <a:t>shall</a:t>
            </a:r>
            <a:r>
              <a:rPr lang="nl-NL" sz="1400">
                <a:latin typeface="RijksoverheidSansHeading" panose="020B0503040202060203"/>
              </a:rPr>
              <a:t>)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83CE923-34BB-080A-0084-923796068FD7}"/>
              </a:ext>
            </a:extLst>
          </p:cNvPr>
          <p:cNvSpPr/>
          <p:nvPr/>
        </p:nvSpPr>
        <p:spPr>
          <a:xfrm>
            <a:off x="3031433" y="1861931"/>
            <a:ext cx="2763079" cy="432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10B282-4BE9-8034-9E92-69234C8DCB2B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Hoe komt de HDAB tot stand?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893680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8C6AE-725B-8AED-BC62-8EDD8984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184012F-C6E7-BA0A-0C70-8FBCC848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9" y="307750"/>
            <a:ext cx="11111268" cy="6242500"/>
          </a:xfrm>
          <a:prstGeom prst="rect">
            <a:avLst/>
          </a:prstGeom>
        </p:spPr>
      </p:pic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DC176C0A-2452-C93F-F30E-5E75ADABEBBB}"/>
              </a:ext>
            </a:extLst>
          </p:cNvPr>
          <p:cNvSpPr txBox="1">
            <a:spLocks/>
          </p:cNvSpPr>
          <p:nvPr/>
        </p:nvSpPr>
        <p:spPr>
          <a:xfrm>
            <a:off x="613433" y="2045806"/>
            <a:ext cx="7836086" cy="4632786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1770" indent="-191770">
              <a:lnSpc>
                <a:spcPct val="120000"/>
              </a:lnSpc>
              <a:spcBef>
                <a:spcPts val="0"/>
              </a:spcBef>
              <a:buClr>
                <a:srgbClr val="E06F00"/>
              </a:buClr>
              <a:tabLst>
                <a:tab pos="208279" algn="l"/>
              </a:tabLst>
              <a:defRPr/>
            </a:pPr>
            <a:endParaRPr lang="nl-NL" noProof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86F9E71-FC90-1021-F100-760DB7D5EDF2}"/>
              </a:ext>
            </a:extLst>
          </p:cNvPr>
          <p:cNvSpPr txBox="1"/>
          <p:nvPr/>
        </p:nvSpPr>
        <p:spPr>
          <a:xfrm>
            <a:off x="613432" y="1053635"/>
            <a:ext cx="1077846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Wat is belangrijk </a:t>
            </a:r>
            <a:r>
              <a:rPr lang="nl-NL" sz="3200" b="1" kern="1200">
                <a:solidFill>
                  <a:srgbClr val="42145F"/>
                </a:solidFill>
                <a:ea typeface="+mj-lt"/>
                <a:cs typeface="+mj-lt"/>
              </a:rPr>
              <a:t>voor </a:t>
            </a:r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de verschillende </a:t>
            </a:r>
            <a:r>
              <a:rPr lang="nl-NL" sz="3200" b="1" kern="1200" noProof="0" err="1">
                <a:solidFill>
                  <a:srgbClr val="42145F"/>
                </a:solidFill>
                <a:ea typeface="+mj-lt"/>
                <a:cs typeface="+mj-lt"/>
              </a:rPr>
              <a:t>doelgroe</a:t>
            </a:r>
            <a:r>
              <a:rPr lang="nl-NL" sz="3200" b="1" kern="1200">
                <a:solidFill>
                  <a:srgbClr val="42145F"/>
                </a:solidFill>
                <a:ea typeface="+mj-lt"/>
                <a:cs typeface="+mj-lt"/>
              </a:rPr>
              <a:t>pen die de</a:t>
            </a:r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 HDAB gaat bedienen?</a:t>
            </a:r>
            <a:endParaRPr lang="nl-NL" noProof="0"/>
          </a:p>
        </p:txBody>
      </p:sp>
      <p:sp>
        <p:nvSpPr>
          <p:cNvPr id="13" name="Tekstvak 33">
            <a:extLst>
              <a:ext uri="{FF2B5EF4-FFF2-40B4-BE49-F238E27FC236}">
                <a16:creationId xmlns:a16="http://schemas.microsoft.com/office/drawing/2014/main" id="{DE29E4C5-2838-CD8B-728A-D79558CE0778}"/>
              </a:ext>
            </a:extLst>
          </p:cNvPr>
          <p:cNvSpPr txBox="1"/>
          <p:nvPr/>
        </p:nvSpPr>
        <p:spPr>
          <a:xfrm>
            <a:off x="613433" y="2908374"/>
            <a:ext cx="2556000" cy="2880000"/>
          </a:xfrm>
          <a:prstGeom prst="roundRect">
            <a:avLst/>
          </a:prstGeom>
          <a:solidFill>
            <a:srgbClr val="EEF7F5"/>
          </a:solidFill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50000"/>
              </a:lnSpc>
              <a:spcAft>
                <a:spcPts val="200"/>
              </a:spcAft>
              <a:defRPr/>
            </a:pPr>
            <a:r>
              <a:rPr lang="nl-NL" sz="1600" b="1"/>
              <a:t>Datahouders</a:t>
            </a:r>
            <a:endParaRPr lang="nl-NL" sz="1400">
              <a:latin typeface="RijksoverheidSansHeading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Minimale administratieve lasten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400">
                <a:latin typeface="RijksoverheidSansHeading"/>
              </a:rPr>
              <a:t>Beschermende toegangsvoorwaarden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400">
                <a:latin typeface="RijksoverheidSansHeading"/>
              </a:rPr>
              <a:t>Beschermende toegangsmodaliteiten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400">
                <a:latin typeface="RijksoverheidSansHeading"/>
              </a:rPr>
              <a:t>Inzichten van datagebruik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400">
                <a:latin typeface="RijksoverheidSansHeading"/>
              </a:rPr>
              <a:t>Eerlijke vergoedingen van gebruikers</a:t>
            </a:r>
          </a:p>
        </p:txBody>
      </p:sp>
      <p:sp>
        <p:nvSpPr>
          <p:cNvPr id="15" name="Tekstvak 33">
            <a:extLst>
              <a:ext uri="{FF2B5EF4-FFF2-40B4-BE49-F238E27FC236}">
                <a16:creationId xmlns:a16="http://schemas.microsoft.com/office/drawing/2014/main" id="{6C420000-ECCC-8310-EE48-94FB10F00364}"/>
              </a:ext>
            </a:extLst>
          </p:cNvPr>
          <p:cNvSpPr txBox="1"/>
          <p:nvPr/>
        </p:nvSpPr>
        <p:spPr>
          <a:xfrm>
            <a:off x="3315567" y="2907421"/>
            <a:ext cx="2556000" cy="2880000"/>
          </a:xfrm>
          <a:prstGeom prst="roundRect">
            <a:avLst/>
          </a:prstGeom>
          <a:solidFill>
            <a:srgbClr val="EEF7F5"/>
          </a:solidFill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50000"/>
              </a:lnSpc>
              <a:spcAft>
                <a:spcPts val="200"/>
              </a:spcAft>
              <a:defRPr/>
            </a:pPr>
            <a:r>
              <a:rPr lang="nl-NL" sz="1600" b="1"/>
              <a:t>Datagebruikers</a:t>
            </a:r>
            <a:endParaRPr lang="nl-NL" sz="1400">
              <a:latin typeface="RijksoverheidSansHeading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Databruikbaarheid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Tegemoetkomende toegangsvoorwaarden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Bruikbare toegangsmodaliteit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Efficiënte procedures en beperkte wachttijden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Eerlijke vergoedingen aan HDAB en houder</a:t>
            </a:r>
          </a:p>
        </p:txBody>
      </p:sp>
      <p:sp>
        <p:nvSpPr>
          <p:cNvPr id="16" name="Tekstvak 33">
            <a:extLst>
              <a:ext uri="{FF2B5EF4-FFF2-40B4-BE49-F238E27FC236}">
                <a16:creationId xmlns:a16="http://schemas.microsoft.com/office/drawing/2014/main" id="{C540F780-7780-36C3-DED8-10770A0221DC}"/>
              </a:ext>
            </a:extLst>
          </p:cNvPr>
          <p:cNvSpPr txBox="1"/>
          <p:nvPr/>
        </p:nvSpPr>
        <p:spPr>
          <a:xfrm>
            <a:off x="6016541" y="2907421"/>
            <a:ext cx="2556000" cy="2880000"/>
          </a:xfrm>
          <a:prstGeom prst="roundRect">
            <a:avLst/>
          </a:prstGeom>
          <a:solidFill>
            <a:srgbClr val="EEF7F5"/>
          </a:solidFill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50000"/>
              </a:lnSpc>
              <a:spcAft>
                <a:spcPts val="200"/>
              </a:spcAft>
              <a:defRPr/>
            </a:pPr>
            <a:r>
              <a:rPr lang="nl-NL" sz="1600" b="1"/>
              <a:t>Facilitators/autoriteiten</a:t>
            </a:r>
            <a:endParaRPr lang="nl-NL" sz="1400">
              <a:latin typeface="RijksoverheidSansHeadin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Duidelijkheid van verantwoordelijkheden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Inzichtelijke werkzaam- 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Geharmoniseerde afsprakenstelsels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Discrete communicatiekanalen</a:t>
            </a:r>
          </a:p>
        </p:txBody>
      </p:sp>
      <p:sp>
        <p:nvSpPr>
          <p:cNvPr id="17" name="Tekstvak 33">
            <a:extLst>
              <a:ext uri="{FF2B5EF4-FFF2-40B4-BE49-F238E27FC236}">
                <a16:creationId xmlns:a16="http://schemas.microsoft.com/office/drawing/2014/main" id="{30D229D5-8951-3D9C-CD25-9EF163516442}"/>
              </a:ext>
            </a:extLst>
          </p:cNvPr>
          <p:cNvSpPr txBox="1"/>
          <p:nvPr/>
        </p:nvSpPr>
        <p:spPr>
          <a:xfrm>
            <a:off x="8717515" y="2907421"/>
            <a:ext cx="2556000" cy="2880000"/>
          </a:xfrm>
          <a:prstGeom prst="roundRect">
            <a:avLst/>
          </a:prstGeom>
          <a:solidFill>
            <a:srgbClr val="EEF7F5"/>
          </a:solidFill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50000"/>
              </a:lnSpc>
              <a:spcAft>
                <a:spcPts val="200"/>
              </a:spcAft>
              <a:defRPr/>
            </a:pPr>
            <a:r>
              <a:rPr lang="nl-NL" sz="1600" b="1"/>
              <a:t>Burgers &amp; patiënten</a:t>
            </a:r>
            <a:endParaRPr lang="nl-NL" sz="1400">
              <a:latin typeface="RijksoverheidSansHeadin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Inzicht in toegang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Inzicht in relevante uitkomsten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Controle over de toegang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Zekerheid over de geautoriseerde toegang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Toegevoegde waarde voor de maatschappij</a:t>
            </a:r>
          </a:p>
        </p:txBody>
      </p:sp>
    </p:spTree>
    <p:extLst>
      <p:ext uri="{BB962C8B-B14F-4D97-AF65-F5344CB8AC3E}">
        <p14:creationId xmlns:p14="http://schemas.microsoft.com/office/powerpoint/2010/main" val="344076816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B97B7-AD75-DC37-B50A-9CC63F292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1C93853-6A08-0525-31C8-628F6A73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86" y="307750"/>
            <a:ext cx="11111268" cy="62425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7F77FAA-F5E5-7F74-A898-EE1C760848E0}"/>
              </a:ext>
            </a:extLst>
          </p:cNvPr>
          <p:cNvSpPr txBox="1"/>
          <p:nvPr/>
        </p:nvSpPr>
        <p:spPr>
          <a:xfrm>
            <a:off x="615886" y="2111056"/>
            <a:ext cx="4772383" cy="36360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l-NL" sz="5400" b="1">
                <a:solidFill>
                  <a:srgbClr val="42145F"/>
                </a:solidFill>
                <a:latin typeface="RijksoverheidSansHeading"/>
                <a:ea typeface="Calibri"/>
                <a:cs typeface="Helvetica"/>
              </a:rPr>
              <a:t>Wat denk jij?</a:t>
            </a:r>
          </a:p>
          <a:p>
            <a:pPr>
              <a:lnSpc>
                <a:spcPct val="150000"/>
              </a:lnSpc>
              <a:defRPr/>
            </a:pPr>
            <a:endParaRPr lang="nl-NL" sz="2400">
              <a:solidFill>
                <a:srgbClr val="42145F"/>
              </a:solidFill>
              <a:latin typeface="RijksoverheidSansHeading"/>
              <a:ea typeface="Calibri"/>
              <a:cs typeface="Helvetica"/>
            </a:endParaRPr>
          </a:p>
          <a:p>
            <a:pPr>
              <a:lnSpc>
                <a:spcPct val="150000"/>
              </a:lnSpc>
              <a:defRPr/>
            </a:pPr>
            <a:r>
              <a:rPr lang="nl-NL" sz="2400">
                <a:solidFill>
                  <a:srgbClr val="42145F"/>
                </a:solidFill>
                <a:latin typeface="RijksoverheidSansHeading"/>
                <a:ea typeface="Calibri"/>
                <a:cs typeface="Helvetica"/>
              </a:rPr>
              <a:t>Scan de QR-code of klik op </a:t>
            </a:r>
          </a:p>
          <a:p>
            <a:pPr>
              <a:lnSpc>
                <a:spcPct val="150000"/>
              </a:lnSpc>
              <a:defRPr/>
            </a:pPr>
            <a:r>
              <a:rPr lang="nl-NL" sz="2400">
                <a:solidFill>
                  <a:srgbClr val="42145F"/>
                </a:solidFill>
                <a:latin typeface="RijksoverheidSansHeading"/>
                <a:ea typeface="Calibri"/>
                <a:cs typeface="Helvetica"/>
              </a:rPr>
              <a:t>de link in de chat en </a:t>
            </a:r>
          </a:p>
          <a:p>
            <a:pPr>
              <a:lnSpc>
                <a:spcPct val="150000"/>
              </a:lnSpc>
              <a:defRPr/>
            </a:pPr>
            <a:r>
              <a:rPr lang="nl-NL" sz="2400" b="1">
                <a:solidFill>
                  <a:srgbClr val="42145F"/>
                </a:solidFill>
                <a:latin typeface="RijksoverheidSansHeading"/>
                <a:ea typeface="Calibri"/>
                <a:cs typeface="Helvetica"/>
              </a:rPr>
              <a:t>vul </a:t>
            </a:r>
            <a:r>
              <a:rPr lang="nl-NL" sz="2400" b="1" u="sng">
                <a:solidFill>
                  <a:srgbClr val="42145F"/>
                </a:solidFill>
                <a:latin typeface="RijksoverheidSansHeading"/>
                <a:ea typeface="Calibri"/>
                <a:cs typeface="Helvetica"/>
              </a:rPr>
              <a:t>deel 1</a:t>
            </a:r>
            <a:r>
              <a:rPr lang="nl-NL" sz="2400" b="1">
                <a:solidFill>
                  <a:srgbClr val="42145F"/>
                </a:solidFill>
                <a:latin typeface="RijksoverheidSansHeading"/>
                <a:ea typeface="Calibri"/>
                <a:cs typeface="Helvetica"/>
              </a:rPr>
              <a:t> van de vragenlijst in ca. 5 minuten in</a:t>
            </a:r>
          </a:p>
        </p:txBody>
      </p:sp>
      <p:pic>
        <p:nvPicPr>
          <p:cNvPr id="6" name="Afbeelding 5" descr="Afbeelding met tekst, schermopname, Lettertype, cirkel&#10;&#10;Door AI gegenereerde inhoud is mogelijk onjuist.">
            <a:extLst>
              <a:ext uri="{FF2B5EF4-FFF2-40B4-BE49-F238E27FC236}">
                <a16:creationId xmlns:a16="http://schemas.microsoft.com/office/drawing/2014/main" id="{F538B226-4828-68DD-EE81-20D5B49DA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20" y="1302026"/>
            <a:ext cx="4700123" cy="47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77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F77F9-990D-4793-5372-7BCF9120D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CBBE52-EA47-E064-021D-333FB529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9" y="307750"/>
            <a:ext cx="11111268" cy="6242500"/>
          </a:xfrm>
          <a:prstGeom prst="rect">
            <a:avLst/>
          </a:prstGeom>
        </p:spPr>
      </p:pic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0388341B-0475-0B86-2134-545D66DB1E42}"/>
              </a:ext>
            </a:extLst>
          </p:cNvPr>
          <p:cNvSpPr txBox="1">
            <a:spLocks/>
          </p:cNvSpPr>
          <p:nvPr/>
        </p:nvSpPr>
        <p:spPr>
          <a:xfrm>
            <a:off x="613433" y="2045806"/>
            <a:ext cx="7836086" cy="4632786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1770" indent="-191770">
              <a:lnSpc>
                <a:spcPct val="120000"/>
              </a:lnSpc>
              <a:spcBef>
                <a:spcPts val="0"/>
              </a:spcBef>
              <a:buClr>
                <a:srgbClr val="E06F00"/>
              </a:buClr>
              <a:tabLst>
                <a:tab pos="208279" algn="l"/>
              </a:tabLst>
              <a:defRPr/>
            </a:pPr>
            <a:endParaRPr lang="nl-NL" noProof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E759FEE-9C1E-A5CC-26C5-870EAD69F357}"/>
              </a:ext>
            </a:extLst>
          </p:cNvPr>
          <p:cNvSpPr txBox="1"/>
          <p:nvPr/>
        </p:nvSpPr>
        <p:spPr>
          <a:xfrm>
            <a:off x="613433" y="1053635"/>
            <a:ext cx="5759935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Vul </a:t>
            </a:r>
            <a:r>
              <a:rPr lang="nl-NL" sz="3200" b="1" u="sng" kern="1200" noProof="0">
                <a:solidFill>
                  <a:srgbClr val="42145F"/>
                </a:solidFill>
                <a:ea typeface="+mj-lt"/>
                <a:cs typeface="+mj-lt"/>
              </a:rPr>
              <a:t>deel 1</a:t>
            </a:r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 van de vragenlijst in ca. 5 minuten in </a:t>
            </a:r>
          </a:p>
          <a:p>
            <a:endParaRPr lang="nl-NL" sz="2400" kern="1200">
              <a:solidFill>
                <a:srgbClr val="42145F"/>
              </a:solidFill>
              <a:ea typeface="+mj-lt"/>
              <a:cs typeface="+mj-lt"/>
            </a:endParaRPr>
          </a:p>
          <a:p>
            <a:endParaRPr lang="nl-NL" sz="2000" kern="1200">
              <a:solidFill>
                <a:srgbClr val="42145F"/>
              </a:solidFill>
              <a:ea typeface="+mj-lt"/>
              <a:cs typeface="+mj-lt"/>
            </a:endParaRPr>
          </a:p>
          <a:p>
            <a:endParaRPr lang="nl-NL" sz="2000" kern="1200">
              <a:solidFill>
                <a:srgbClr val="42145F"/>
              </a:solidFill>
              <a:ea typeface="+mj-lt"/>
              <a:cs typeface="+mj-lt"/>
            </a:endParaRPr>
          </a:p>
          <a:p>
            <a:r>
              <a:rPr lang="nl-NL" sz="2000" kern="1200">
                <a:solidFill>
                  <a:srgbClr val="42145F"/>
                </a:solidFill>
                <a:ea typeface="+mj-lt"/>
                <a:cs typeface="+mj-lt"/>
              </a:rPr>
              <a:t>Vraag 1 en 2 gaan over onderstaand overzicht</a:t>
            </a:r>
            <a:endParaRPr lang="nl-NL" sz="1200" noProof="0"/>
          </a:p>
        </p:txBody>
      </p:sp>
      <p:sp>
        <p:nvSpPr>
          <p:cNvPr id="13" name="Tekstvak 33">
            <a:extLst>
              <a:ext uri="{FF2B5EF4-FFF2-40B4-BE49-F238E27FC236}">
                <a16:creationId xmlns:a16="http://schemas.microsoft.com/office/drawing/2014/main" id="{9FFD9D25-4004-4373-B526-20B01322547F}"/>
              </a:ext>
            </a:extLst>
          </p:cNvPr>
          <p:cNvSpPr txBox="1"/>
          <p:nvPr/>
        </p:nvSpPr>
        <p:spPr>
          <a:xfrm>
            <a:off x="467299" y="3429000"/>
            <a:ext cx="2556000" cy="2880000"/>
          </a:xfrm>
          <a:prstGeom prst="roundRect">
            <a:avLst/>
          </a:prstGeom>
          <a:solidFill>
            <a:srgbClr val="EEF7F5"/>
          </a:solidFill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50000"/>
              </a:lnSpc>
              <a:spcAft>
                <a:spcPts val="200"/>
              </a:spcAft>
              <a:defRPr/>
            </a:pPr>
            <a:r>
              <a:rPr lang="nl-NL" sz="1600" b="1"/>
              <a:t>Datahouders</a:t>
            </a:r>
            <a:endParaRPr lang="nl-NL" sz="1400">
              <a:latin typeface="RijksoverheidSansHeading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Minimale administratieve lasten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400">
                <a:latin typeface="RijksoverheidSansHeading"/>
              </a:rPr>
              <a:t>Beschermende toegangsvoorwaarden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400">
                <a:latin typeface="RijksoverheidSansHeading"/>
              </a:rPr>
              <a:t>Beschermende toegangsmodaliteiten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400">
                <a:latin typeface="RijksoverheidSansHeading"/>
              </a:rPr>
              <a:t>Inzichten van datagebruik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400">
                <a:latin typeface="RijksoverheidSansHeading"/>
              </a:rPr>
              <a:t>Eerlijke vergoedingen van gebruikers</a:t>
            </a:r>
          </a:p>
        </p:txBody>
      </p:sp>
      <p:sp>
        <p:nvSpPr>
          <p:cNvPr id="15" name="Tekstvak 33">
            <a:extLst>
              <a:ext uri="{FF2B5EF4-FFF2-40B4-BE49-F238E27FC236}">
                <a16:creationId xmlns:a16="http://schemas.microsoft.com/office/drawing/2014/main" id="{12522163-3203-61EB-46EB-55789C53E39F}"/>
              </a:ext>
            </a:extLst>
          </p:cNvPr>
          <p:cNvSpPr txBox="1"/>
          <p:nvPr/>
        </p:nvSpPr>
        <p:spPr>
          <a:xfrm>
            <a:off x="3169433" y="3428047"/>
            <a:ext cx="2556000" cy="2880000"/>
          </a:xfrm>
          <a:prstGeom prst="roundRect">
            <a:avLst/>
          </a:prstGeom>
          <a:solidFill>
            <a:srgbClr val="EEF7F5"/>
          </a:solidFill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50000"/>
              </a:lnSpc>
              <a:spcAft>
                <a:spcPts val="200"/>
              </a:spcAft>
              <a:defRPr/>
            </a:pPr>
            <a:r>
              <a:rPr lang="nl-NL" sz="1600" b="1"/>
              <a:t>Datagebruikers</a:t>
            </a:r>
            <a:endParaRPr lang="nl-NL" sz="1400">
              <a:latin typeface="RijksoverheidSansHeading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Databruikbaarheid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Tegemoetkomende toegangsvoorwaarden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Bruikbare toegangsmodaliteit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Efficiënte procedures en beperkte wachttijden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nl-NL" sz="1400">
                <a:latin typeface="RijksoverheidSansHeading"/>
              </a:rPr>
              <a:t>Eerlijke vergoedingen aan HDAB en houder</a:t>
            </a:r>
          </a:p>
        </p:txBody>
      </p:sp>
      <p:sp>
        <p:nvSpPr>
          <p:cNvPr id="16" name="Tekstvak 33">
            <a:extLst>
              <a:ext uri="{FF2B5EF4-FFF2-40B4-BE49-F238E27FC236}">
                <a16:creationId xmlns:a16="http://schemas.microsoft.com/office/drawing/2014/main" id="{2F754105-7079-D477-8B5F-EC640D043BF8}"/>
              </a:ext>
            </a:extLst>
          </p:cNvPr>
          <p:cNvSpPr txBox="1"/>
          <p:nvPr/>
        </p:nvSpPr>
        <p:spPr>
          <a:xfrm>
            <a:off x="5870407" y="3428047"/>
            <a:ext cx="2556000" cy="2880000"/>
          </a:xfrm>
          <a:prstGeom prst="roundRect">
            <a:avLst/>
          </a:prstGeom>
          <a:solidFill>
            <a:srgbClr val="EEF7F5"/>
          </a:solidFill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50000"/>
              </a:lnSpc>
              <a:spcAft>
                <a:spcPts val="200"/>
              </a:spcAft>
              <a:defRPr/>
            </a:pPr>
            <a:r>
              <a:rPr lang="nl-NL" sz="1600" b="1"/>
              <a:t>Facilitators/autoriteiten</a:t>
            </a:r>
            <a:endParaRPr lang="nl-NL" sz="1400">
              <a:latin typeface="RijksoverheidSansHeadin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Duidelijkheid van verantwoordelijkheden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Inzichtelijke werkzaam- 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Geharmoniseerde afsprakenstelsels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Discrete communicatiekanalen</a:t>
            </a:r>
          </a:p>
        </p:txBody>
      </p:sp>
      <p:sp>
        <p:nvSpPr>
          <p:cNvPr id="17" name="Tekstvak 33">
            <a:extLst>
              <a:ext uri="{FF2B5EF4-FFF2-40B4-BE49-F238E27FC236}">
                <a16:creationId xmlns:a16="http://schemas.microsoft.com/office/drawing/2014/main" id="{B28E1854-898A-5AC1-A7CF-7608769ABF91}"/>
              </a:ext>
            </a:extLst>
          </p:cNvPr>
          <p:cNvSpPr txBox="1"/>
          <p:nvPr/>
        </p:nvSpPr>
        <p:spPr>
          <a:xfrm>
            <a:off x="8571381" y="3428047"/>
            <a:ext cx="2556000" cy="2880000"/>
          </a:xfrm>
          <a:prstGeom prst="roundRect">
            <a:avLst/>
          </a:prstGeom>
          <a:solidFill>
            <a:srgbClr val="EEF7F5"/>
          </a:solidFill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50000"/>
              </a:lnSpc>
              <a:spcAft>
                <a:spcPts val="200"/>
              </a:spcAft>
              <a:defRPr/>
            </a:pPr>
            <a:r>
              <a:rPr lang="nl-NL" sz="1600" b="1"/>
              <a:t>Burgers &amp; patiënten</a:t>
            </a:r>
            <a:endParaRPr lang="nl-NL" sz="1400">
              <a:latin typeface="RijksoverheidSansHeadin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Inzicht in toegang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Inzicht in relevante uitkomsten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Controle over de toegang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Zekerheid over de geautoriseerde toegang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Toegevoegde waarde voor de maatschappij</a:t>
            </a:r>
          </a:p>
        </p:txBody>
      </p:sp>
      <p:pic>
        <p:nvPicPr>
          <p:cNvPr id="8" name="Afbeelding 7" descr="Afbeelding met tekst, schermopname, Lettertype, cirkel&#10;&#10;Door AI gegenereerde inhoud is mogelijk onjuist.">
            <a:extLst>
              <a:ext uri="{FF2B5EF4-FFF2-40B4-BE49-F238E27FC236}">
                <a16:creationId xmlns:a16="http://schemas.microsoft.com/office/drawing/2014/main" id="{FE52CDC2-2A08-7A30-2A87-5526BF8A1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33" y="873032"/>
            <a:ext cx="2345548" cy="23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744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E2C66-A238-AFF7-AFD6-93F529386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04C3FF9-AEF7-1CB0-062D-B3AC2C27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28" name="Text Placeholder 1" descr="Agenda Subtitle">
            <a:extLst>
              <a:ext uri="{FF2B5EF4-FFF2-40B4-BE49-F238E27FC236}">
                <a16:creationId xmlns:a16="http://schemas.microsoft.com/office/drawing/2014/main" id="{40390575-FBE3-1847-6C29-D38F0DDCFCC2}"/>
              </a:ext>
            </a:extLst>
          </p:cNvPr>
          <p:cNvSpPr txBox="1">
            <a:spLocks/>
          </p:cNvSpPr>
          <p:nvPr/>
        </p:nvSpPr>
        <p:spPr>
          <a:xfrm>
            <a:off x="381002" y="2383113"/>
            <a:ext cx="3267012" cy="33906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6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2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858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17000"/>
              </a:buClr>
              <a:defRPr/>
            </a:pPr>
            <a:endParaRPr lang="en-US" sz="1400">
              <a:solidFill>
                <a:srgbClr val="42145F"/>
              </a:solidFill>
              <a:latin typeface="RijksoverheidSansWebText Regula"/>
              <a:ea typeface="RijksoverheidSansWebText Regula" panose="020B0503040202060203" pitchFamily="34" charset="0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09DE9128-BD61-1BD0-D4A9-88F26CEE7712}"/>
              </a:ext>
            </a:extLst>
          </p:cNvPr>
          <p:cNvCxnSpPr>
            <a:cxnSpLocks/>
          </p:cNvCxnSpPr>
          <p:nvPr/>
        </p:nvCxnSpPr>
        <p:spPr>
          <a:xfrm>
            <a:off x="3994484" y="1402538"/>
            <a:ext cx="0" cy="4654503"/>
          </a:xfrm>
          <a:prstGeom prst="line">
            <a:avLst/>
          </a:prstGeom>
          <a:noFill/>
          <a:ln w="25400" cap="flat">
            <a:solidFill>
              <a:srgbClr val="F9E11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DE3C4937-417D-7BE8-81D5-6CC05F9D9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03171"/>
              </p:ext>
            </p:extLst>
          </p:nvPr>
        </p:nvGraphicFramePr>
        <p:xfrm>
          <a:off x="5133008" y="1209789"/>
          <a:ext cx="667799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444">
                  <a:extLst>
                    <a:ext uri="{9D8B030D-6E8A-4147-A177-3AD203B41FA5}">
                      <a16:colId xmlns:a16="http://schemas.microsoft.com/office/drawing/2014/main" val="1163051347"/>
                    </a:ext>
                  </a:extLst>
                </a:gridCol>
                <a:gridCol w="4863546">
                  <a:extLst>
                    <a:ext uri="{9D8B030D-6E8A-4147-A177-3AD203B41FA5}">
                      <a16:colId xmlns:a16="http://schemas.microsoft.com/office/drawing/2014/main" val="9269385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Introductie programma HDAB-NL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499181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Beleidsondersteuning opzetten </a:t>
                      </a:r>
                    </a:p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HDAB-organisatie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154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Waar staat VWS nu?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662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Verkenning datalandschap door Highberg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6725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Betrouwbare houders &amp; bemiddelaars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47645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Q&amp;A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05064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Afsluiting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545501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B55D9AEF-FBCC-0B64-2760-4568804706F6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Agenda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27742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1A475-A4F4-EB8E-421F-2979F6A60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3B257C83-86AD-B7CE-DB2E-C850FF854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B4233F8C-65B6-1CC0-8A2F-843A4004CC28}"/>
              </a:ext>
            </a:extLst>
          </p:cNvPr>
          <p:cNvSpPr txBox="1">
            <a:spLocks/>
          </p:cNvSpPr>
          <p:nvPr/>
        </p:nvSpPr>
        <p:spPr>
          <a:xfrm>
            <a:off x="613433" y="2143501"/>
            <a:ext cx="8957950" cy="3492630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 b="1">
                <a:solidFill>
                  <a:prstClr val="black"/>
                </a:solidFill>
                <a:latin typeface="RijksoverheidSansHeading"/>
              </a:rPr>
              <a:t>De e</a:t>
            </a:r>
            <a:r>
              <a:rPr lang="nl-NL" sz="1600" b="1" noProof="0" err="1">
                <a:solidFill>
                  <a:prstClr val="black"/>
                </a:solidFill>
                <a:latin typeface="RijksoverheidSansHeading"/>
              </a:rPr>
              <a:t>erste</a:t>
            </a:r>
            <a:r>
              <a:rPr lang="nl-NL" sz="1600" b="1" noProof="0">
                <a:solidFill>
                  <a:prstClr val="black"/>
                </a:solidFill>
                <a:latin typeface="RijksoverheidSansHeading"/>
              </a:rPr>
              <a:t> implementatiewet wordt geschreven</a:t>
            </a:r>
          </a:p>
          <a:p>
            <a:pPr marL="805815" marR="198755" lvl="1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Scope is </a:t>
            </a:r>
            <a:r>
              <a:rPr lang="nl-NL" sz="1600">
                <a:solidFill>
                  <a:prstClr val="black"/>
                </a:solidFill>
                <a:latin typeface="RijksoverheidSansHeading"/>
              </a:rPr>
              <a:t>aanwijzing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 </a:t>
            </a:r>
            <a:r>
              <a:rPr lang="nl-NL" sz="1600">
                <a:solidFill>
                  <a:prstClr val="black"/>
                </a:solidFill>
                <a:latin typeface="RijksoverheidSansHeading"/>
              </a:rPr>
              <a:t>van 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instanties </a:t>
            </a:r>
            <a:r>
              <a:rPr lang="nl-NL" sz="1600">
                <a:solidFill>
                  <a:prstClr val="black"/>
                </a:solidFill>
                <a:latin typeface="RijksoverheidSansHeading"/>
              </a:rPr>
              <a:t>voor de 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uitvoering van de verordening</a:t>
            </a:r>
            <a:r>
              <a:rPr lang="nl-NL" sz="1600">
                <a:solidFill>
                  <a:prstClr val="black"/>
                </a:solidFill>
                <a:latin typeface="RijksoverheidSansHeading"/>
              </a:rPr>
              <a:t>, 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en zorgen dat toezicht en handhaving van de verordening stevig is gewaarborgd. </a:t>
            </a:r>
          </a:p>
          <a:p>
            <a:pPr marL="805815" marR="198755" lvl="1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Internetconsultatie naar verwachting in het eerste kwartaal van 2026. 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endParaRPr lang="nl-NL" sz="1600" noProof="0">
              <a:solidFill>
                <a:prstClr val="black"/>
              </a:solidFill>
              <a:latin typeface="RijksoverheidSansHeading"/>
            </a:endParaRP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 b="1" noProof="0">
                <a:solidFill>
                  <a:prstClr val="black"/>
                </a:solidFill>
                <a:latin typeface="RijksoverheidSansHeading"/>
              </a:rPr>
              <a:t>Op korte termijn wordt gestart met de tweede implementatiewet</a:t>
            </a:r>
          </a:p>
          <a:p>
            <a:pPr marL="805815" marR="198755" lvl="1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Scope is het nemen van beleidskeuzes die nodig zijn voor de uitvoering van de EHDS vanaf 2026.</a:t>
            </a:r>
          </a:p>
          <a:p>
            <a:pPr marL="805815" marR="198755" lvl="1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Onderwerpen die daarin geregeld worden zijn o.a. </a:t>
            </a:r>
            <a:r>
              <a:rPr lang="nl-NL" sz="1600" noProof="0" err="1">
                <a:solidFill>
                  <a:prstClr val="black"/>
                </a:solidFill>
                <a:latin typeface="RijksoverheidSansHeading"/>
              </a:rPr>
              <a:t>opt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-out, nationale vergoedingenstelsel, ethische toetsing, hoe om te gaan met micro-ondernemingen, aanwijzing betrouwbare datahouders en gezondheidsdata intermediairs, versnelde procedure voor partijen uit de publieke sector etc.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A205DD9-01DD-84E1-EF4F-FCD972A8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054"/>
          <a:stretch/>
        </p:blipFill>
        <p:spPr>
          <a:xfrm>
            <a:off x="9734551" y="1163591"/>
            <a:ext cx="2457449" cy="447254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6BFB9A7-569F-0A71-E1F9-E4E168686171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>
                <a:solidFill>
                  <a:srgbClr val="42145F"/>
                </a:solidFill>
                <a:ea typeface="+mj-lt"/>
                <a:cs typeface="+mj-lt"/>
              </a:rPr>
              <a:t>Waar staat VWS nu?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94539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C0E5B-4E36-615F-E2A7-F19BCBCFF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A0B5F22-89EA-7B64-18E3-D31853FCE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AC738B22-4FDE-8140-F01E-60E9D51CC9EE}"/>
              </a:ext>
            </a:extLst>
          </p:cNvPr>
          <p:cNvSpPr txBox="1"/>
          <p:nvPr/>
        </p:nvSpPr>
        <p:spPr>
          <a:xfrm>
            <a:off x="613433" y="722541"/>
            <a:ext cx="1027985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De Europese Commissie werkt aan uitvoeringshandelingen</a:t>
            </a:r>
            <a:endParaRPr lang="nl-NL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D6CC3-E300-7923-D345-58BD0C5BE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53" y="862988"/>
            <a:ext cx="11114662" cy="63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7768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D7EB8-6551-F682-9B1F-CD8CB0F8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EF3660C2-9D21-7073-4C59-2E11A7D4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0C44F0-6AF2-1A47-22BF-990FB7456AB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38904" y="2414477"/>
            <a:ext cx="4992000" cy="3936004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6C9EB8BB-3B7B-82A9-05B3-F426F100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30" y="1988324"/>
            <a:ext cx="9464842" cy="4567652"/>
          </a:xfrm>
          <a:prstGeom prst="rect">
            <a:avLst/>
          </a:prstGeom>
        </p:spPr>
      </p:pic>
      <p:sp>
        <p:nvSpPr>
          <p:cNvPr id="4" name="Arrow: Right 13">
            <a:extLst>
              <a:ext uri="{FF2B5EF4-FFF2-40B4-BE49-F238E27FC236}">
                <a16:creationId xmlns:a16="http://schemas.microsoft.com/office/drawing/2014/main" id="{9983F804-7A73-C06C-7EFB-20FEFC9FB789}"/>
              </a:ext>
            </a:extLst>
          </p:cNvPr>
          <p:cNvSpPr/>
          <p:nvPr/>
        </p:nvSpPr>
        <p:spPr>
          <a:xfrm>
            <a:off x="747476" y="3428256"/>
            <a:ext cx="396882" cy="123685"/>
          </a:xfrm>
          <a:prstGeom prst="rightArrow">
            <a:avLst/>
          </a:prstGeom>
          <a:solidFill>
            <a:srgbClr val="42145F"/>
          </a:solidFill>
          <a:ln w="25400" cap="flat">
            <a:solidFill>
              <a:srgbClr val="421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Arrow: Right 16">
            <a:extLst>
              <a:ext uri="{FF2B5EF4-FFF2-40B4-BE49-F238E27FC236}">
                <a16:creationId xmlns:a16="http://schemas.microsoft.com/office/drawing/2014/main" id="{E7BBB5E0-A5D2-6538-460F-235DF00E57DA}"/>
              </a:ext>
            </a:extLst>
          </p:cNvPr>
          <p:cNvSpPr/>
          <p:nvPr/>
        </p:nvSpPr>
        <p:spPr>
          <a:xfrm>
            <a:off x="747476" y="3869414"/>
            <a:ext cx="396882" cy="123685"/>
          </a:xfrm>
          <a:prstGeom prst="rightArrow">
            <a:avLst/>
          </a:prstGeom>
          <a:solidFill>
            <a:srgbClr val="42145F"/>
          </a:solidFill>
          <a:ln w="25400" cap="flat">
            <a:solidFill>
              <a:srgbClr val="421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Arrow: Right 17">
            <a:extLst>
              <a:ext uri="{FF2B5EF4-FFF2-40B4-BE49-F238E27FC236}">
                <a16:creationId xmlns:a16="http://schemas.microsoft.com/office/drawing/2014/main" id="{861289FD-A284-5FCF-37E5-D26A84F74810}"/>
              </a:ext>
            </a:extLst>
          </p:cNvPr>
          <p:cNvSpPr/>
          <p:nvPr/>
        </p:nvSpPr>
        <p:spPr>
          <a:xfrm>
            <a:off x="747475" y="4069940"/>
            <a:ext cx="396882" cy="123685"/>
          </a:xfrm>
          <a:prstGeom prst="rightArrow">
            <a:avLst/>
          </a:prstGeom>
          <a:solidFill>
            <a:srgbClr val="42145F"/>
          </a:solidFill>
          <a:ln w="25400" cap="flat">
            <a:solidFill>
              <a:srgbClr val="421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Arrow: Right 18">
            <a:extLst>
              <a:ext uri="{FF2B5EF4-FFF2-40B4-BE49-F238E27FC236}">
                <a16:creationId xmlns:a16="http://schemas.microsoft.com/office/drawing/2014/main" id="{D7883EEC-22DD-3D93-02C1-267D18CB3509}"/>
              </a:ext>
            </a:extLst>
          </p:cNvPr>
          <p:cNvSpPr/>
          <p:nvPr/>
        </p:nvSpPr>
        <p:spPr>
          <a:xfrm>
            <a:off x="747476" y="4511098"/>
            <a:ext cx="396882" cy="123685"/>
          </a:xfrm>
          <a:prstGeom prst="rightArrow">
            <a:avLst/>
          </a:prstGeom>
          <a:solidFill>
            <a:srgbClr val="42145F"/>
          </a:solidFill>
          <a:ln w="25400" cap="flat">
            <a:solidFill>
              <a:srgbClr val="421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Arrow: Right 19">
            <a:extLst>
              <a:ext uri="{FF2B5EF4-FFF2-40B4-BE49-F238E27FC236}">
                <a16:creationId xmlns:a16="http://schemas.microsoft.com/office/drawing/2014/main" id="{39A28FA2-F771-82CD-822F-B9C7A36E2056}"/>
              </a:ext>
            </a:extLst>
          </p:cNvPr>
          <p:cNvSpPr/>
          <p:nvPr/>
        </p:nvSpPr>
        <p:spPr>
          <a:xfrm>
            <a:off x="747476" y="5002387"/>
            <a:ext cx="396882" cy="123685"/>
          </a:xfrm>
          <a:prstGeom prst="rightArrow">
            <a:avLst/>
          </a:prstGeom>
          <a:solidFill>
            <a:srgbClr val="42145F"/>
          </a:solidFill>
          <a:ln w="25400" cap="flat">
            <a:solidFill>
              <a:srgbClr val="421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Arrow: Right 20">
            <a:extLst>
              <a:ext uri="{FF2B5EF4-FFF2-40B4-BE49-F238E27FC236}">
                <a16:creationId xmlns:a16="http://schemas.microsoft.com/office/drawing/2014/main" id="{B1A7A718-E716-C2C1-4518-341D27E521BC}"/>
              </a:ext>
            </a:extLst>
          </p:cNvPr>
          <p:cNvSpPr/>
          <p:nvPr/>
        </p:nvSpPr>
        <p:spPr>
          <a:xfrm>
            <a:off x="747475" y="5243018"/>
            <a:ext cx="396882" cy="123685"/>
          </a:xfrm>
          <a:prstGeom prst="rightArrow">
            <a:avLst/>
          </a:prstGeom>
          <a:solidFill>
            <a:srgbClr val="42145F"/>
          </a:solidFill>
          <a:ln w="25400" cap="flat">
            <a:solidFill>
              <a:srgbClr val="421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Arrow: Right 21">
            <a:extLst>
              <a:ext uri="{FF2B5EF4-FFF2-40B4-BE49-F238E27FC236}">
                <a16:creationId xmlns:a16="http://schemas.microsoft.com/office/drawing/2014/main" id="{9AC7F176-5B78-2CA2-A577-5BC10629BEDC}"/>
              </a:ext>
            </a:extLst>
          </p:cNvPr>
          <p:cNvSpPr/>
          <p:nvPr/>
        </p:nvSpPr>
        <p:spPr>
          <a:xfrm>
            <a:off x="747476" y="6105282"/>
            <a:ext cx="396882" cy="123685"/>
          </a:xfrm>
          <a:prstGeom prst="rightArrow">
            <a:avLst/>
          </a:prstGeom>
          <a:solidFill>
            <a:srgbClr val="42145F"/>
          </a:solidFill>
          <a:ln w="25400" cap="flat">
            <a:solidFill>
              <a:srgbClr val="421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Arrow: Right 22">
            <a:extLst>
              <a:ext uri="{FF2B5EF4-FFF2-40B4-BE49-F238E27FC236}">
                <a16:creationId xmlns:a16="http://schemas.microsoft.com/office/drawing/2014/main" id="{43B26696-9735-FBF4-C79F-79B80C676AB1}"/>
              </a:ext>
            </a:extLst>
          </p:cNvPr>
          <p:cNvSpPr/>
          <p:nvPr/>
        </p:nvSpPr>
        <p:spPr>
          <a:xfrm>
            <a:off x="747475" y="6355939"/>
            <a:ext cx="396882" cy="123685"/>
          </a:xfrm>
          <a:prstGeom prst="rightArrow">
            <a:avLst/>
          </a:prstGeom>
          <a:solidFill>
            <a:srgbClr val="42145F"/>
          </a:solidFill>
          <a:ln w="25400" cap="flat">
            <a:solidFill>
              <a:srgbClr val="4214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6961893-1CC9-07F3-96DD-824978CB4A32}"/>
              </a:ext>
            </a:extLst>
          </p:cNvPr>
          <p:cNvSpPr txBox="1"/>
          <p:nvPr/>
        </p:nvSpPr>
        <p:spPr>
          <a:xfrm>
            <a:off x="613433" y="1053635"/>
            <a:ext cx="1027985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De Europese Commissie werkt aan uitvoeringshandelingen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39474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D0C03-D46A-1564-5DA4-75B629A14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24A127D4-1D7F-3D04-C357-DDD18438FA4A}"/>
              </a:ext>
            </a:extLst>
          </p:cNvPr>
          <p:cNvSpPr txBox="1"/>
          <p:nvPr/>
        </p:nvSpPr>
        <p:spPr>
          <a:xfrm>
            <a:off x="461033" y="1263451"/>
            <a:ext cx="517668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 b="1" kern="1200">
                <a:solidFill>
                  <a:srgbClr val="42145F"/>
                </a:solidFill>
                <a:latin typeface="RijksoverheidSansHeading"/>
                <a:ea typeface="+mn-ea"/>
                <a:cs typeface="+mn-cs"/>
              </a:rPr>
              <a:t>Welkom allemaal!</a:t>
            </a:r>
            <a:endParaRPr lang="en-US" sz="2800">
              <a:solidFill>
                <a:srgbClr val="42145F"/>
              </a:solidFill>
            </a:endParaRPr>
          </a:p>
        </p:txBody>
      </p:sp>
      <p:grpSp>
        <p:nvGrpSpPr>
          <p:cNvPr id="8" name="Tijdelijke aanduiding voor afbeelding 6">
            <a:extLst>
              <a:ext uri="{FF2B5EF4-FFF2-40B4-BE49-F238E27FC236}">
                <a16:creationId xmlns:a16="http://schemas.microsoft.com/office/drawing/2014/main" id="{2BFE81DA-CE87-2C6A-BCFF-E997FC94D3B1}"/>
              </a:ext>
            </a:extLst>
          </p:cNvPr>
          <p:cNvGrpSpPr/>
          <p:nvPr/>
        </p:nvGrpSpPr>
        <p:grpSpPr>
          <a:xfrm>
            <a:off x="6198264" y="152400"/>
            <a:ext cx="5842019" cy="6572250"/>
            <a:chOff x="0" y="0"/>
            <a:chExt cx="6096018" cy="6858000"/>
          </a:xfrm>
        </p:grpSpPr>
        <p:sp>
          <p:nvSpPr>
            <p:cNvPr id="9" name="Rechthoek">
              <a:extLst>
                <a:ext uri="{FF2B5EF4-FFF2-40B4-BE49-F238E27FC236}">
                  <a16:creationId xmlns:a16="http://schemas.microsoft.com/office/drawing/2014/main" id="{841B0472-3686-5F60-736F-D48047F55322}"/>
                </a:ext>
              </a:extLst>
            </p:cNvPr>
            <p:cNvSpPr/>
            <p:nvPr/>
          </p:nvSpPr>
          <p:spPr>
            <a:xfrm>
              <a:off x="-1" y="0"/>
              <a:ext cx="6096019" cy="6858000"/>
            </a:xfrm>
            <a:prstGeom prst="round1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nl-NL" noProof="0"/>
            </a:p>
          </p:txBody>
        </p:sp>
        <p:pic>
          <p:nvPicPr>
            <p:cNvPr id="10" name="lucas-vasques-9vnACvX2748-unsplash.jpg" descr="lucas-vasques-9vnACvX2748-unsplash.jpg">
              <a:extLst>
                <a:ext uri="{FF2B5EF4-FFF2-40B4-BE49-F238E27FC236}">
                  <a16:creationId xmlns:a16="http://schemas.microsoft.com/office/drawing/2014/main" id="{A3484374-7650-49DE-3780-8DC51C50A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213" r="18107"/>
            <a:stretch>
              <a:fillRect/>
            </a:stretch>
          </p:blipFill>
          <p:spPr>
            <a:xfrm>
              <a:off x="-1" y="0"/>
              <a:ext cx="6096019" cy="6858000"/>
            </a:xfrm>
            <a:prstGeom prst="round1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Tekstvak 5">
            <a:extLst>
              <a:ext uri="{FF2B5EF4-FFF2-40B4-BE49-F238E27FC236}">
                <a16:creationId xmlns:a16="http://schemas.microsoft.com/office/drawing/2014/main" id="{C4B26186-0714-B033-4F40-D75377688474}"/>
              </a:ext>
            </a:extLst>
          </p:cNvPr>
          <p:cNvSpPr txBox="1"/>
          <p:nvPr/>
        </p:nvSpPr>
        <p:spPr>
          <a:xfrm>
            <a:off x="530606" y="2496460"/>
            <a:ext cx="5176685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kern="1200">
                <a:solidFill>
                  <a:schemeClr val="tx1"/>
                </a:solidFill>
                <a:latin typeface="RijksoverheidSansHeading"/>
                <a:ea typeface="+mn-ea"/>
                <a:cs typeface="+mn-cs"/>
              </a:rPr>
              <a:t>Even voorstellen</a:t>
            </a:r>
          </a:p>
          <a:p>
            <a:endParaRPr lang="nl-NL" sz="2800" b="1" kern="1200">
              <a:solidFill>
                <a:schemeClr val="tx1"/>
              </a:solidFill>
              <a:latin typeface="RijksoverheidSansHeading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kern="1200">
                <a:solidFill>
                  <a:schemeClr val="tx1"/>
                </a:solidFill>
                <a:latin typeface="RijksoverheidSansHeading"/>
                <a:cs typeface="Helvetica"/>
              </a:rPr>
              <a:t>Arre Zuurmond | ICTU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kern="1200">
              <a:solidFill>
                <a:schemeClr val="tx1"/>
              </a:solidFill>
              <a:latin typeface="RijksoverheidSansHeading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kern="1200">
                <a:solidFill>
                  <a:schemeClr val="tx1"/>
                </a:solidFill>
                <a:latin typeface="RijksoverheidSansHeading"/>
                <a:cs typeface="Helvetica"/>
              </a:rPr>
              <a:t>Tijs van Gorp |VWS</a:t>
            </a:r>
          </a:p>
        </p:txBody>
      </p:sp>
      <p:sp>
        <p:nvSpPr>
          <p:cNvPr id="2" name="Tekstvak 5">
            <a:extLst>
              <a:ext uri="{FF2B5EF4-FFF2-40B4-BE49-F238E27FC236}">
                <a16:creationId xmlns:a16="http://schemas.microsoft.com/office/drawing/2014/main" id="{60C76170-9072-B42C-DF9B-AAFAA6169B8C}"/>
              </a:ext>
            </a:extLst>
          </p:cNvPr>
          <p:cNvSpPr txBox="1"/>
          <p:nvPr/>
        </p:nvSpPr>
        <p:spPr>
          <a:xfrm>
            <a:off x="530606" y="4837465"/>
            <a:ext cx="5176685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kern="1200">
                <a:solidFill>
                  <a:schemeClr val="tx1"/>
                </a:solidFill>
                <a:latin typeface="RijksoverheidSansHeading"/>
                <a:ea typeface="+mn-ea"/>
                <a:cs typeface="+mn-cs"/>
              </a:rPr>
              <a:t>Doel van het </a:t>
            </a:r>
            <a:r>
              <a:rPr lang="nl-NL" sz="2400" b="1" kern="1200" err="1">
                <a:solidFill>
                  <a:schemeClr val="tx1"/>
                </a:solidFill>
                <a:latin typeface="RijksoverheidSansHeading"/>
                <a:ea typeface="+mn-ea"/>
                <a:cs typeface="+mn-cs"/>
              </a:rPr>
              <a:t>webinar</a:t>
            </a:r>
            <a:endParaRPr lang="nl-NL" sz="2400" b="1" kern="1200">
              <a:solidFill>
                <a:schemeClr val="tx1"/>
              </a:solidFill>
              <a:latin typeface="RijksoverheidSansHeading"/>
              <a:ea typeface="+mn-ea"/>
              <a:cs typeface="+mn-cs"/>
            </a:endParaRPr>
          </a:p>
          <a:p>
            <a:r>
              <a:rPr lang="nl-NL" kern="1200">
                <a:solidFill>
                  <a:schemeClr val="tx1"/>
                </a:solidFill>
                <a:latin typeface="RijksoverheidSansHeading"/>
                <a:ea typeface="+mn-ea"/>
                <a:cs typeface="+mn-cs"/>
              </a:rPr>
              <a:t>Jullie informeren over en actief betrekken bij het proces voor de beleidsondersteuning voor het opzetten van de HDAB-organisatie</a:t>
            </a:r>
          </a:p>
        </p:txBody>
      </p:sp>
    </p:spTree>
    <p:extLst>
      <p:ext uri="{BB962C8B-B14F-4D97-AF65-F5344CB8AC3E}">
        <p14:creationId xmlns:p14="http://schemas.microsoft.com/office/powerpoint/2010/main" val="482720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8F032-7A20-2CD3-7D3F-FABF0D1C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3F3DF13-21A4-C423-F2DB-754F5CE33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28" name="Text Placeholder 1" descr="Agenda Subtitle">
            <a:extLst>
              <a:ext uri="{FF2B5EF4-FFF2-40B4-BE49-F238E27FC236}">
                <a16:creationId xmlns:a16="http://schemas.microsoft.com/office/drawing/2014/main" id="{EB6BF519-E17D-516E-078C-8F40C38FE786}"/>
              </a:ext>
            </a:extLst>
          </p:cNvPr>
          <p:cNvSpPr txBox="1">
            <a:spLocks/>
          </p:cNvSpPr>
          <p:nvPr/>
        </p:nvSpPr>
        <p:spPr>
          <a:xfrm>
            <a:off x="381002" y="2383113"/>
            <a:ext cx="3267012" cy="33906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6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2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858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17000"/>
              </a:buClr>
              <a:defRPr/>
            </a:pPr>
            <a:endParaRPr lang="en-US" sz="1400">
              <a:solidFill>
                <a:srgbClr val="42145F"/>
              </a:solidFill>
              <a:latin typeface="RijksoverheidSansWebText Regula"/>
              <a:ea typeface="RijksoverheidSansWebText Regula" panose="020B0503040202060203" pitchFamily="34" charset="0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7CCDAA87-69AB-215B-3ADA-0435A6C21965}"/>
              </a:ext>
            </a:extLst>
          </p:cNvPr>
          <p:cNvCxnSpPr>
            <a:cxnSpLocks/>
          </p:cNvCxnSpPr>
          <p:nvPr/>
        </p:nvCxnSpPr>
        <p:spPr>
          <a:xfrm>
            <a:off x="3994484" y="1402538"/>
            <a:ext cx="0" cy="4654503"/>
          </a:xfrm>
          <a:prstGeom prst="line">
            <a:avLst/>
          </a:prstGeom>
          <a:noFill/>
          <a:ln w="25400" cap="flat">
            <a:solidFill>
              <a:srgbClr val="F9E11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0E24773-D1A5-5DB9-9C27-130C37FEB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99725"/>
              </p:ext>
            </p:extLst>
          </p:nvPr>
        </p:nvGraphicFramePr>
        <p:xfrm>
          <a:off x="5133008" y="1209789"/>
          <a:ext cx="667799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444">
                  <a:extLst>
                    <a:ext uri="{9D8B030D-6E8A-4147-A177-3AD203B41FA5}">
                      <a16:colId xmlns:a16="http://schemas.microsoft.com/office/drawing/2014/main" val="1163051347"/>
                    </a:ext>
                  </a:extLst>
                </a:gridCol>
                <a:gridCol w="4863546">
                  <a:extLst>
                    <a:ext uri="{9D8B030D-6E8A-4147-A177-3AD203B41FA5}">
                      <a16:colId xmlns:a16="http://schemas.microsoft.com/office/drawing/2014/main" val="9269385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Introductie programma HDAB-NL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499181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Beleidsondersteuning opzetten </a:t>
                      </a:r>
                    </a:p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HDAB-organisatie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154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Waar staat VWS nu?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662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Verkenning datalandschap door Highberg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6725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Betrouwbare houders &amp; bemiddelaars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47645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Q&amp;A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05064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Afsluiting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545501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9A682C0B-7324-A42B-41A3-96CBEE15847A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Agenda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9513816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24342-D334-0CFF-1C20-B490102FB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FE9457-D5F6-2D7B-1E31-BC9E0D959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6E9AB207-C1EC-362A-55D1-5C3585E7A380}"/>
              </a:ext>
            </a:extLst>
          </p:cNvPr>
          <p:cNvSpPr txBox="1">
            <a:spLocks/>
          </p:cNvSpPr>
          <p:nvPr/>
        </p:nvSpPr>
        <p:spPr>
          <a:xfrm>
            <a:off x="613433" y="2477127"/>
            <a:ext cx="8957950" cy="3492630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 b="1" noProof="0">
                <a:solidFill>
                  <a:prstClr val="black"/>
                </a:solidFill>
                <a:latin typeface="RijksoverheidSansHeading"/>
              </a:rPr>
              <a:t>Opdracht voor de verkenning:</a:t>
            </a:r>
            <a:br>
              <a:rPr lang="nl-NL" sz="1600" noProof="0">
                <a:solidFill>
                  <a:prstClr val="black"/>
                </a:solidFill>
                <a:latin typeface="RijksoverheidSansHeading"/>
              </a:rPr>
            </a:br>
            <a:br>
              <a:rPr lang="nl-NL" sz="1600" noProof="0">
                <a:solidFill>
                  <a:prstClr val="black"/>
                </a:solidFill>
                <a:latin typeface="RijksoverheidSansHeading"/>
              </a:rPr>
            </a:b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‘In de context van Hoofdstuk IV van de EHDS: </a:t>
            </a:r>
            <a:r>
              <a:rPr lang="nl-NL" sz="1600" b="1" noProof="0">
                <a:solidFill>
                  <a:srgbClr val="42145F"/>
                </a:solidFill>
                <a:latin typeface="RijksoverheidSansHeading"/>
              </a:rPr>
              <a:t>welke types “gezondheidsgegevenshouders” 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moeten </a:t>
            </a:r>
            <a:r>
              <a:rPr lang="nl-NL" sz="1600" b="1" noProof="0">
                <a:solidFill>
                  <a:srgbClr val="42145F"/>
                </a:solidFill>
                <a:latin typeface="RijksoverheidSansHeading"/>
              </a:rPr>
              <a:t>welke “minimumcategorieën” gegevens 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beschikbaar stellen, uit </a:t>
            </a:r>
            <a:r>
              <a:rPr lang="nl-NL" sz="1600" b="1" noProof="0">
                <a:solidFill>
                  <a:srgbClr val="42145F"/>
                </a:solidFill>
                <a:latin typeface="RijksoverheidSansHeading"/>
              </a:rPr>
              <a:t>welke bronnen 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kunnen deze gegevens ontsloten worden, en </a:t>
            </a:r>
            <a:r>
              <a:rPr lang="nl-NL" sz="1600" b="1" noProof="0">
                <a:solidFill>
                  <a:srgbClr val="42145F"/>
                </a:solidFill>
                <a:latin typeface="RijksoverheidSansHeading"/>
              </a:rPr>
              <a:t>welk type secundair gebruik 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wordt daarmee beoogd?’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endParaRPr lang="nl-NL" sz="1600" noProof="0">
              <a:solidFill>
                <a:prstClr val="black"/>
              </a:solidFill>
              <a:latin typeface="RijksoverheidSansHeading"/>
            </a:endParaRP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Complex project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endParaRPr lang="nl-NL" sz="1600" noProof="0">
              <a:solidFill>
                <a:prstClr val="black"/>
              </a:solidFill>
              <a:latin typeface="RijksoverheidSansHeading"/>
            </a:endParaRP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Concept resultaten beschikbaar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069B53F-5230-15F6-3DB2-A482CCC16C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054"/>
          <a:stretch/>
        </p:blipFill>
        <p:spPr>
          <a:xfrm>
            <a:off x="9734551" y="1163591"/>
            <a:ext cx="2457449" cy="447254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4D96207-9EEC-7160-5979-23C437C0248E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>
                <a:solidFill>
                  <a:srgbClr val="42145F"/>
                </a:solidFill>
                <a:ea typeface="+mj-lt"/>
                <a:cs typeface="+mj-lt"/>
              </a:rPr>
              <a:t>V</a:t>
            </a:r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erkenning datalandschap door Highberg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1689152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BBB7E-3CEF-9AFB-CD84-CEF81562B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3561C11A-0663-9988-E5E0-ED5627BDF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5BDEB91-5F27-9DCC-31DD-B83B9B0745FB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Het datalandschap</a:t>
            </a:r>
            <a:endParaRPr lang="nl-NL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36147-ABA9-47DA-D2B1-9B843BA20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225" y="523301"/>
            <a:ext cx="6395094" cy="6334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3B052C-1E03-D8D6-3538-5C8AFE85FED5}"/>
              </a:ext>
            </a:extLst>
          </p:cNvPr>
          <p:cNvSpPr txBox="1"/>
          <p:nvPr/>
        </p:nvSpPr>
        <p:spPr>
          <a:xfrm>
            <a:off x="8191500" y="6580646"/>
            <a:ext cx="3337433" cy="253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/>
              <a:t>Bron Highberg, 2025, concept rapportage </a:t>
            </a:r>
            <a:endParaRPr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282833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41A28-D959-9D7B-5133-DD6D3EF8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84E6F3E-0B7B-DAA9-A387-1E902B596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9572BC9-6574-2B7C-8CD6-5B73E725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9" y="2601675"/>
            <a:ext cx="5343525" cy="263842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A3767E9-1AAB-829E-AB48-EF6FFA3AA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682" y="2596193"/>
            <a:ext cx="5159567" cy="263440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1C48032-C7E1-1050-C17D-DFDC9AF33586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>
                <a:solidFill>
                  <a:srgbClr val="42145F"/>
                </a:solidFill>
                <a:ea typeface="+mj-lt"/>
                <a:cs typeface="+mj-lt"/>
              </a:rPr>
              <a:t>Er is sprake van uiteenlopende datavolwassenheid</a:t>
            </a:r>
            <a:endParaRPr lang="nl-NL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B6873-6F59-4C6D-47DC-E457192E5E30}"/>
              </a:ext>
            </a:extLst>
          </p:cNvPr>
          <p:cNvSpPr txBox="1"/>
          <p:nvPr/>
        </p:nvSpPr>
        <p:spPr>
          <a:xfrm>
            <a:off x="7710237" y="6319961"/>
            <a:ext cx="3337433" cy="253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/>
              <a:t>Bron Highberg, 2025, concept rapportage </a:t>
            </a:r>
            <a:endParaRPr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174605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8C00-F111-22F0-3248-1969CE3DF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C8EEB5-430C-F619-EFF6-C7726816B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36C7167-A87E-DB7C-4FF8-DD5D17FADE16}"/>
              </a:ext>
            </a:extLst>
          </p:cNvPr>
          <p:cNvSpPr txBox="1"/>
          <p:nvPr/>
        </p:nvSpPr>
        <p:spPr>
          <a:xfrm>
            <a:off x="613433" y="850814"/>
            <a:ext cx="99821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>
                <a:solidFill>
                  <a:srgbClr val="42145F"/>
                </a:solidFill>
                <a:ea typeface="+mj-lt"/>
                <a:cs typeface="+mj-lt"/>
              </a:rPr>
              <a:t>De verwachte vraag naar data (volgens gegevenshouders)</a:t>
            </a:r>
            <a:endParaRPr lang="nl-NL" noProof="0"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6C9524-5C8D-EC5B-B0D9-E60344E4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246" y="1632217"/>
            <a:ext cx="6248400" cy="4933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11F4D-40DA-D537-37F2-D0CEBE1FB880}"/>
              </a:ext>
            </a:extLst>
          </p:cNvPr>
          <p:cNvSpPr txBox="1"/>
          <p:nvPr/>
        </p:nvSpPr>
        <p:spPr>
          <a:xfrm>
            <a:off x="7269079" y="6590672"/>
            <a:ext cx="3337433" cy="253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/>
              <a:t>Bron Highberg, 2025, concept rapportage </a:t>
            </a:r>
            <a:endParaRPr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51781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F640E-0BD0-5464-F6B4-E2150AAC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8487069A-5D8C-ABB3-7EA8-4C254613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EDD3F1C-0296-EA79-8258-A06A601DA5FF}"/>
              </a:ext>
            </a:extLst>
          </p:cNvPr>
          <p:cNvSpPr txBox="1"/>
          <p:nvPr/>
        </p:nvSpPr>
        <p:spPr>
          <a:xfrm>
            <a:off x="613433" y="1053635"/>
            <a:ext cx="956896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>
                <a:solidFill>
                  <a:srgbClr val="42145F"/>
                </a:solidFill>
              </a:rPr>
              <a:t>Geïnterviewde datahouders en gebruikers over de rol van een HDAB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94947-AE52-00A3-48CD-4FFF37FC7A8E}"/>
              </a:ext>
            </a:extLst>
          </p:cNvPr>
          <p:cNvSpPr txBox="1"/>
          <p:nvPr/>
        </p:nvSpPr>
        <p:spPr>
          <a:xfrm>
            <a:off x="613433" y="2514419"/>
            <a:ext cx="9351521" cy="3693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r>
              <a:rPr lang="nl-NL" b="1">
                <a:latin typeface="RijksoverheidSansHeading" panose="020B0503040202060203"/>
              </a:rPr>
              <a:t>Nadruk HDAB moet liggen op ondersteuning en verbinding, minder nadruk op controle</a:t>
            </a:r>
          </a:p>
          <a:p>
            <a:pPr marL="742950" lvl="1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r>
              <a:rPr lang="nl-NL">
                <a:latin typeface="RijksoverheidSansHeading" panose="020B0503040202060203"/>
              </a:rPr>
              <a:t>Ecosysteem versterken door wegnemen van drempels</a:t>
            </a:r>
          </a:p>
          <a:p>
            <a:pPr marL="742950" lvl="1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r>
              <a:rPr lang="nl-NL">
                <a:latin typeface="RijksoverheidSansHeading" panose="020B0503040202060203"/>
              </a:rPr>
              <a:t>Processen standaardiseren</a:t>
            </a:r>
          </a:p>
          <a:p>
            <a:pPr marL="742950" lvl="1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r>
              <a:rPr lang="nl-NL">
                <a:latin typeface="RijksoverheidSansHeading" panose="020B0503040202060203"/>
              </a:rPr>
              <a:t>Gegevenshouders actief begeleiden om data beschikbaar te maken</a:t>
            </a:r>
          </a:p>
          <a:p>
            <a:pPr marL="285750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endParaRPr lang="nl-NL" b="1">
              <a:latin typeface="RijksoverheidSansHeading" panose="020B0503040202060203"/>
            </a:endParaRPr>
          </a:p>
          <a:p>
            <a:pPr marL="285750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r>
              <a:rPr lang="nl-NL" b="1">
                <a:latin typeface="RijksoverheidSansHeading" panose="020B0503040202060203"/>
              </a:rPr>
              <a:t>Verbetering van bestaande processen en procedures</a:t>
            </a:r>
          </a:p>
          <a:p>
            <a:pPr marL="742950" lvl="1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r>
              <a:rPr lang="nl-NL">
                <a:latin typeface="RijksoverheidSansHeading" panose="020B0503040202060203"/>
              </a:rPr>
              <a:t>Belangrijke meerwaarde EHDS is harmoniseren van versnipperde datasets, decentrale aanvraagprocedures en uiteenlopende juridische afwegingen</a:t>
            </a:r>
          </a:p>
          <a:p>
            <a:pPr marL="742950" lvl="1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endParaRPr lang="nl-NL">
              <a:latin typeface="RijksoverheidSansHeading" panose="020B0503040202060203"/>
            </a:endParaRPr>
          </a:p>
          <a:p>
            <a:pPr marL="285750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r>
              <a:rPr lang="nl-NL" b="1">
                <a:latin typeface="RijksoverheidSansHeading" panose="020B0503040202060203"/>
              </a:rPr>
              <a:t>Creëren van structuur, regie en samenwerking</a:t>
            </a:r>
          </a:p>
          <a:p>
            <a:pPr marL="742950" lvl="1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r>
              <a:rPr lang="nl-NL">
                <a:latin typeface="RijksoverheidSansHeading" panose="020B0503040202060203"/>
              </a:rPr>
              <a:t>Centrale infrastructuur</a:t>
            </a:r>
          </a:p>
          <a:p>
            <a:pPr marL="742950" lvl="1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r>
              <a:rPr lang="nl-NL">
                <a:latin typeface="RijksoverheidSansHeading" panose="020B0503040202060203"/>
              </a:rPr>
              <a:t>Belang van landelijke dekkend overzicht van databronnen</a:t>
            </a:r>
            <a:endParaRPr lang="nl-NL"/>
          </a:p>
          <a:p>
            <a:pPr marL="742950" lvl="1" indent="-285750">
              <a:buClr>
                <a:srgbClr val="42145F"/>
              </a:buClr>
              <a:buFont typeface="Arial" panose="020B0604020202020204" pitchFamily="34" charset="0"/>
              <a:buChar char="•"/>
            </a:pPr>
            <a:endParaRPr lang="nl-NL">
              <a:latin typeface="RijksoverheidSansHeading" panose="020B050304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08118733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710A0-F7F3-F47B-FDFC-669891FB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ABB1571-C4A6-CE29-C8F2-C5F62AA9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28" name="Text Placeholder 1" descr="Agenda Subtitle">
            <a:extLst>
              <a:ext uri="{FF2B5EF4-FFF2-40B4-BE49-F238E27FC236}">
                <a16:creationId xmlns:a16="http://schemas.microsoft.com/office/drawing/2014/main" id="{89C40B2F-4FE0-B663-F78E-1B9A012AB848}"/>
              </a:ext>
            </a:extLst>
          </p:cNvPr>
          <p:cNvSpPr txBox="1">
            <a:spLocks/>
          </p:cNvSpPr>
          <p:nvPr/>
        </p:nvSpPr>
        <p:spPr>
          <a:xfrm>
            <a:off x="381002" y="2383113"/>
            <a:ext cx="3267012" cy="33906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6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2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858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17000"/>
              </a:buClr>
              <a:defRPr/>
            </a:pPr>
            <a:endParaRPr lang="en-US" sz="1400">
              <a:solidFill>
                <a:srgbClr val="42145F"/>
              </a:solidFill>
              <a:latin typeface="RijksoverheidSansWebText Regula"/>
              <a:ea typeface="RijksoverheidSansWebText Regula" panose="020B0503040202060203" pitchFamily="34" charset="0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2CE67E2B-8F51-3C12-E467-D57ED13B017F}"/>
              </a:ext>
            </a:extLst>
          </p:cNvPr>
          <p:cNvCxnSpPr>
            <a:cxnSpLocks/>
          </p:cNvCxnSpPr>
          <p:nvPr/>
        </p:nvCxnSpPr>
        <p:spPr>
          <a:xfrm>
            <a:off x="3994484" y="1402538"/>
            <a:ext cx="0" cy="4654503"/>
          </a:xfrm>
          <a:prstGeom prst="line">
            <a:avLst/>
          </a:prstGeom>
          <a:noFill/>
          <a:ln w="25400" cap="flat">
            <a:solidFill>
              <a:srgbClr val="F9E11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E249E1E-D3EB-9438-B7F7-8F5799103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7679"/>
              </p:ext>
            </p:extLst>
          </p:nvPr>
        </p:nvGraphicFramePr>
        <p:xfrm>
          <a:off x="5133008" y="1209789"/>
          <a:ext cx="667799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444">
                  <a:extLst>
                    <a:ext uri="{9D8B030D-6E8A-4147-A177-3AD203B41FA5}">
                      <a16:colId xmlns:a16="http://schemas.microsoft.com/office/drawing/2014/main" val="1163051347"/>
                    </a:ext>
                  </a:extLst>
                </a:gridCol>
                <a:gridCol w="4863546">
                  <a:extLst>
                    <a:ext uri="{9D8B030D-6E8A-4147-A177-3AD203B41FA5}">
                      <a16:colId xmlns:a16="http://schemas.microsoft.com/office/drawing/2014/main" val="9269385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Introductie programma HDAB-NL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499181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Beleidsondersteuning opzetten </a:t>
                      </a:r>
                    </a:p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HDAB-organisatie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154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Waar staat VWS nu?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662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Verkenning datalandschap door Highberg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6725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Betrouwbare houders &amp; bemiddelaars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47645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Q&amp;A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05064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Afsluiting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545501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837B8D45-B42D-7CA6-ADA9-BCC20E63E747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Agenda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4109176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03A89-0074-101A-D4CD-2ACBDBE3A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0EBDD12-9C3A-1F4A-4924-6C46AEEAC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CB7FBDAF-61B8-F086-3919-37D1A24903A7}"/>
              </a:ext>
            </a:extLst>
          </p:cNvPr>
          <p:cNvSpPr txBox="1">
            <a:spLocks/>
          </p:cNvSpPr>
          <p:nvPr/>
        </p:nvSpPr>
        <p:spPr>
          <a:xfrm>
            <a:off x="6167770" y="2055647"/>
            <a:ext cx="5350045" cy="4114173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" marR="198755" indent="0">
              <a:lnSpc>
                <a:spcPct val="125000"/>
              </a:lnSpc>
              <a:spcBef>
                <a:spcPts val="0"/>
              </a:spcBef>
              <a:buClr>
                <a:srgbClr val="E06F00"/>
              </a:buClr>
              <a:buNone/>
              <a:tabLst>
                <a:tab pos="208279" algn="l"/>
              </a:tabLst>
              <a:defRPr/>
            </a:pPr>
            <a:r>
              <a:rPr lang="nl-NL" sz="1600" b="1" noProof="0">
                <a:solidFill>
                  <a:prstClr val="black"/>
                </a:solidFill>
                <a:latin typeface="RijksoverheidSansHeading"/>
              </a:rPr>
              <a:t>Betrouwbare houder (art 72)</a:t>
            </a:r>
            <a:endParaRPr lang="nl-NL" sz="1600" noProof="0">
              <a:solidFill>
                <a:prstClr val="black"/>
              </a:solidFill>
              <a:latin typeface="RijksoverheidSansHeading"/>
            </a:endParaRP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Is een houder van gezondheidsgegevens (art 2(2)(t))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Is geen bemiddelaar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Wordt/blijft door de lidstaat aangewezen na toetsing door de HDAB (geen garanties)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Is onderhevig aan voorwaarden: </a:t>
            </a:r>
          </a:p>
          <a:p>
            <a:pPr marL="805815" marR="198755" lvl="1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toegang kunnen verlenen via een BVO</a:t>
            </a:r>
          </a:p>
          <a:p>
            <a:pPr marL="805815" marR="198755" lvl="1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beschikken over expertise om te beoordelen</a:t>
            </a:r>
          </a:p>
          <a:p>
            <a:pPr marL="805815" marR="198755" lvl="1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bieden garanties dat de verordening wordt nageleefd</a:t>
            </a:r>
          </a:p>
          <a:p>
            <a:pPr marL="805815" marR="198755" lvl="1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>
                <a:solidFill>
                  <a:prstClr val="black"/>
                </a:solidFill>
                <a:latin typeface="RijksoverheidSansHeading"/>
              </a:rPr>
              <a:t>k</a:t>
            </a:r>
            <a:r>
              <a:rPr lang="nl-NL" sz="1400" noProof="0" err="1">
                <a:solidFill>
                  <a:prstClr val="black"/>
                </a:solidFill>
                <a:latin typeface="RijksoverheidSansHeading"/>
              </a:rPr>
              <a:t>an</a:t>
            </a: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 een aanvraag/verzoek ontvangen via de HDAB voor enkel gegevens die zij houden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Moet aanvraag/verzoek beoordelen en stellen besluit voor aan HDAB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Moet als HDAB positief oordeelt voorzien in de toegang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Mag als enige een vergoeding vragen in het kader van art 62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E343B39-4545-3AAB-593E-2E7B2BD9B727}"/>
              </a:ext>
            </a:extLst>
          </p:cNvPr>
          <p:cNvSpPr txBox="1">
            <a:spLocks/>
          </p:cNvSpPr>
          <p:nvPr/>
        </p:nvSpPr>
        <p:spPr>
          <a:xfrm>
            <a:off x="614729" y="2055646"/>
            <a:ext cx="5350045" cy="4114173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" marR="198755" indent="0">
              <a:lnSpc>
                <a:spcPct val="125000"/>
              </a:lnSpc>
              <a:spcBef>
                <a:spcPts val="0"/>
              </a:spcBef>
              <a:buClr>
                <a:srgbClr val="E06F00"/>
              </a:buClr>
              <a:buNone/>
              <a:tabLst>
                <a:tab pos="208279" algn="l"/>
              </a:tabLst>
              <a:defRPr/>
            </a:pPr>
            <a:r>
              <a:rPr lang="nl-NL" sz="1600" b="1" noProof="0">
                <a:solidFill>
                  <a:prstClr val="black"/>
                </a:solidFill>
                <a:latin typeface="RijksoverheidSansHeading"/>
              </a:rPr>
              <a:t>Entiteit voor bemiddeling (art 50(3))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Ander concept dan de bemiddelingsdienst (DGA)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Is geen betrouwbare houder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Wordt door de lidstaat aangewezen op voorwaarden lidstaat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Moet door houders verstrekte gegevens voor secundair gebruik</a:t>
            </a:r>
            <a:r>
              <a:rPr lang="nl-NL" sz="1400">
                <a:solidFill>
                  <a:prstClr val="black"/>
                </a:solidFill>
                <a:latin typeface="RijksoverheidSansHeading"/>
              </a:rPr>
              <a:t>:</a:t>
            </a:r>
          </a:p>
          <a:p>
            <a:pPr marL="805815" marR="198755" lvl="1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>
                <a:solidFill>
                  <a:prstClr val="black"/>
                </a:solidFill>
                <a:latin typeface="RijksoverheidSansHeading"/>
              </a:rPr>
              <a:t>kunnen verwerken en beschikbaar stellen </a:t>
            </a:r>
          </a:p>
          <a:p>
            <a:pPr marL="805815" marR="198755" lvl="1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>
                <a:solidFill>
                  <a:prstClr val="black"/>
                </a:solidFill>
                <a:latin typeface="RijksoverheidSansHeading"/>
              </a:rPr>
              <a:t>de toegang daartoe kunnen verbieden</a:t>
            </a:r>
          </a:p>
          <a:p>
            <a:pPr marL="805815" marR="198755" lvl="1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>
                <a:solidFill>
                  <a:prstClr val="black"/>
                </a:solidFill>
                <a:latin typeface="RijksoverheidSansHeading"/>
              </a:rPr>
              <a:t>kunnen uitwisselen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In zoverre de bemiddelaar (meta)gegevens beschikbaar stelt, zijn de bepaalde categorieën houders ontzien van directe verplichtingen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Dit gebeurt namens de houders en toegang is afhankelijk van besluiten HDAB</a:t>
            </a: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400" noProof="0">
                <a:solidFill>
                  <a:prstClr val="black"/>
                </a:solidFill>
                <a:latin typeface="RijksoverheidSansHeading"/>
              </a:rPr>
              <a:t>Geen nadere regels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FBA39AA-4009-7F30-8594-1E8189039E53}"/>
              </a:ext>
            </a:extLst>
          </p:cNvPr>
          <p:cNvSpPr txBox="1"/>
          <p:nvPr/>
        </p:nvSpPr>
        <p:spPr>
          <a:xfrm>
            <a:off x="613432" y="1053635"/>
            <a:ext cx="1139303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Implementatiekeuze: betrouwbare houders &amp; bemiddelaars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8870568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0D96F-2FA8-E33A-C62D-B35CC897D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25D2FCD3-7970-6D60-162A-4D1B1AAD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0CBE4AF-3545-90A4-EFC2-0D88784F3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480" y="2837652"/>
            <a:ext cx="5270706" cy="167161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C1D04BF-E320-6343-D822-9FF74E912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5072" y="2837652"/>
            <a:ext cx="5270702" cy="167161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9573EB8-E548-0EAC-BADA-5A55EA051520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Een betrouwbare houder is geen bemiddelaar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1000900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205F4-7B60-D82E-5A08-674113857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DBEB8DB-B736-0D9C-BAFD-6C92A5CF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86" y="307750"/>
            <a:ext cx="11111268" cy="62425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4488A88-BE81-66FD-3C2B-650031FD8320}"/>
              </a:ext>
            </a:extLst>
          </p:cNvPr>
          <p:cNvSpPr txBox="1"/>
          <p:nvPr/>
        </p:nvSpPr>
        <p:spPr>
          <a:xfrm>
            <a:off x="615886" y="1557058"/>
            <a:ext cx="4772383" cy="41900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l-NL" sz="5400" b="1">
                <a:solidFill>
                  <a:srgbClr val="42145F"/>
                </a:solidFill>
                <a:latin typeface="RijksoverheidSansHeading"/>
                <a:ea typeface="Calibri"/>
                <a:cs typeface="Helvetica"/>
              </a:rPr>
              <a:t>Wat denk jij?</a:t>
            </a:r>
          </a:p>
          <a:p>
            <a:pPr>
              <a:lnSpc>
                <a:spcPct val="150000"/>
              </a:lnSpc>
              <a:defRPr/>
            </a:pPr>
            <a:endParaRPr lang="nl-NL" sz="2400">
              <a:solidFill>
                <a:srgbClr val="42145F"/>
              </a:solidFill>
              <a:latin typeface="RijksoverheidSansHeading"/>
              <a:ea typeface="Calibri"/>
              <a:cs typeface="Helvetica"/>
            </a:endParaRPr>
          </a:p>
          <a:p>
            <a:pPr>
              <a:lnSpc>
                <a:spcPct val="150000"/>
              </a:lnSpc>
              <a:defRPr/>
            </a:pPr>
            <a:r>
              <a:rPr lang="nl-NL" sz="2400">
                <a:solidFill>
                  <a:srgbClr val="42145F"/>
                </a:solidFill>
                <a:latin typeface="RijksoverheidSansHeading"/>
                <a:ea typeface="Calibri"/>
                <a:cs typeface="Helvetica"/>
              </a:rPr>
              <a:t>Ga terug naar de vragenlijst en </a:t>
            </a:r>
          </a:p>
          <a:p>
            <a:pPr>
              <a:lnSpc>
                <a:spcPct val="150000"/>
              </a:lnSpc>
              <a:defRPr/>
            </a:pPr>
            <a:r>
              <a:rPr lang="nl-NL" sz="2400" b="1">
                <a:solidFill>
                  <a:srgbClr val="42145F"/>
                </a:solidFill>
                <a:latin typeface="RijksoverheidSansHeading"/>
                <a:ea typeface="Calibri"/>
                <a:cs typeface="Helvetica"/>
              </a:rPr>
              <a:t>vul </a:t>
            </a:r>
            <a:r>
              <a:rPr lang="nl-NL" sz="2400" b="1" u="sng">
                <a:solidFill>
                  <a:srgbClr val="42145F"/>
                </a:solidFill>
                <a:latin typeface="RijksoverheidSansHeading"/>
                <a:ea typeface="Calibri"/>
                <a:cs typeface="Helvetica"/>
              </a:rPr>
              <a:t>deel 2</a:t>
            </a:r>
            <a:r>
              <a:rPr lang="nl-NL" sz="2400" b="1">
                <a:solidFill>
                  <a:srgbClr val="42145F"/>
                </a:solidFill>
                <a:latin typeface="RijksoverheidSansHeading"/>
                <a:ea typeface="Calibri"/>
                <a:cs typeface="Helvetica"/>
              </a:rPr>
              <a:t> in ca. 5 minuten in</a:t>
            </a:r>
          </a:p>
          <a:p>
            <a:pPr>
              <a:lnSpc>
                <a:spcPct val="150000"/>
              </a:lnSpc>
              <a:defRPr/>
            </a:pPr>
            <a:endParaRPr lang="nl-NL" sz="2400" b="1">
              <a:solidFill>
                <a:srgbClr val="42145F"/>
              </a:solidFill>
              <a:latin typeface="RijksoverheidSansHeading"/>
              <a:ea typeface="Calibri"/>
              <a:cs typeface="Helvetica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nl-NL" sz="2400" i="0" u="none" strike="noStrike" kern="0" cap="none" spc="0" normalizeH="0" baseline="0" noProof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RijksoverheidSansHeading"/>
                <a:ea typeface="Calibri"/>
                <a:cs typeface="Helvetica"/>
                <a:sym typeface="Calibri"/>
              </a:rPr>
              <a:t>Vergeet niet om na het invullen op verzenden te klikken!</a:t>
            </a: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42145F"/>
              </a:solidFill>
              <a:effectLst/>
              <a:uLnTx/>
              <a:uFillTx/>
              <a:latin typeface="RijksoverheidSansHeading"/>
              <a:ea typeface="Calibri"/>
              <a:cs typeface="Calibri"/>
              <a:sym typeface="Calibri"/>
            </a:endParaRPr>
          </a:p>
        </p:txBody>
      </p:sp>
      <p:pic>
        <p:nvPicPr>
          <p:cNvPr id="5" name="Afbeelding 4" descr="Afbeelding met tekst, schermopname, Lettertype, cirkel&#10;&#10;Door AI gegenereerde inhoud is mogelijk onjuist.">
            <a:extLst>
              <a:ext uri="{FF2B5EF4-FFF2-40B4-BE49-F238E27FC236}">
                <a16:creationId xmlns:a16="http://schemas.microsoft.com/office/drawing/2014/main" id="{20B825E5-D724-049D-621C-A48B57DE2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20" y="1302026"/>
            <a:ext cx="4700123" cy="47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16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51F32-3C2C-B1A1-F543-DA4250A3E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CAE7B1DA-6B1E-A5B0-99AB-A600ED7D9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436669"/>
            <a:ext cx="11111268" cy="624250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C4FAD92-B7BD-6F87-6002-EFEE816BBC3D}"/>
              </a:ext>
            </a:extLst>
          </p:cNvPr>
          <p:cNvSpPr txBox="1">
            <a:spLocks/>
          </p:cNvSpPr>
          <p:nvPr/>
        </p:nvSpPr>
        <p:spPr>
          <a:xfrm>
            <a:off x="1146833" y="4383101"/>
            <a:ext cx="4068000" cy="1296000"/>
          </a:xfrm>
          <a:prstGeom prst="roundRect">
            <a:avLst/>
          </a:prstGeom>
          <a:solidFill>
            <a:srgbClr val="EEF7F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191995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38399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575986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76798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76798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438337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895525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352715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09905" marR="0" indent="-152394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buNone/>
            </a:pPr>
            <a:r>
              <a:rPr lang="nl-NL" sz="1800" b="1" kern="0">
                <a:solidFill>
                  <a:schemeClr val="tx1"/>
                </a:solidFill>
                <a:latin typeface="RijksoverheidSansHeading" panose="020B0503040202060203"/>
              </a:rPr>
              <a:t>Slides </a:t>
            </a:r>
            <a:br>
              <a:rPr lang="nl-NL" sz="1600" b="1" kern="0">
                <a:solidFill>
                  <a:schemeClr val="tx1"/>
                </a:solidFill>
                <a:latin typeface="RijksoverheidSansHeading" panose="020B0503040202060203"/>
              </a:rPr>
            </a:br>
            <a:r>
              <a:rPr lang="nl-NL" sz="1600" kern="0">
                <a:solidFill>
                  <a:schemeClr val="tx1"/>
                </a:solidFill>
                <a:latin typeface="RijksoverheidSansHeading" panose="020B0503040202060203"/>
              </a:rPr>
              <a:t>De slides worden na afloop van het </a:t>
            </a:r>
            <a:r>
              <a:rPr lang="nl-NL" sz="1600" kern="0" err="1">
                <a:solidFill>
                  <a:schemeClr val="tx1"/>
                </a:solidFill>
                <a:latin typeface="RijksoverheidSansHeading" panose="020B0503040202060203"/>
              </a:rPr>
              <a:t>webina</a:t>
            </a:r>
            <a:r>
              <a:rPr lang="nl-NL" sz="1600" err="1">
                <a:solidFill>
                  <a:schemeClr val="tx1"/>
                </a:solidFill>
                <a:latin typeface="RijksoverheidSansHeading" panose="020B0503040202060203"/>
              </a:rPr>
              <a:t>r</a:t>
            </a:r>
            <a:r>
              <a:rPr lang="nl-NL" sz="1600">
                <a:solidFill>
                  <a:schemeClr val="tx1"/>
                </a:solidFill>
                <a:latin typeface="RijksoverheidSansHeading" panose="020B0503040202060203"/>
              </a:rPr>
              <a:t> </a:t>
            </a:r>
            <a:r>
              <a:rPr lang="nl-NL" sz="1600" kern="0">
                <a:solidFill>
                  <a:schemeClr val="tx1"/>
                </a:solidFill>
                <a:latin typeface="RijksoverheidSansHeading" panose="020B0503040202060203"/>
              </a:rPr>
              <a:t>gedeeld via de HDAB-NL community.</a:t>
            </a:r>
            <a:endParaRPr lang="en-US">
              <a:solidFill>
                <a:schemeClr val="tx1"/>
              </a:solidFill>
              <a:latin typeface="RijksoverheidSansHeading" panose="020B0503040202060203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7ADCA7-017F-3C27-49B3-1D70316BB16E}"/>
              </a:ext>
            </a:extLst>
          </p:cNvPr>
          <p:cNvSpPr txBox="1">
            <a:spLocks/>
          </p:cNvSpPr>
          <p:nvPr/>
        </p:nvSpPr>
        <p:spPr>
          <a:xfrm>
            <a:off x="6169067" y="4383101"/>
            <a:ext cx="4068000" cy="1296000"/>
          </a:xfrm>
          <a:prstGeom prst="roundRect">
            <a:avLst/>
          </a:prstGeom>
          <a:solidFill>
            <a:srgbClr val="EEF7F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191995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38399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575986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76798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76798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438337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895525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352715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09905" marR="0" indent="-152394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buNone/>
            </a:pPr>
            <a:r>
              <a:rPr lang="nl-NL" sz="1800" b="1" kern="0">
                <a:solidFill>
                  <a:schemeClr val="tx1"/>
                </a:solidFill>
                <a:latin typeface="RijksoverheidSansHeading" panose="020B0503040202060203"/>
              </a:rPr>
              <a:t>Let op!</a:t>
            </a:r>
            <a:br>
              <a:rPr lang="nl-NL" sz="1600" b="1" kern="0">
                <a:solidFill>
                  <a:schemeClr val="tx1"/>
                </a:solidFill>
                <a:latin typeface="RijksoverheidSansHeading" panose="020B0503040202060203"/>
              </a:rPr>
            </a:br>
            <a:r>
              <a:rPr lang="nl-NL" sz="1600" kern="0">
                <a:solidFill>
                  <a:schemeClr val="tx1"/>
                </a:solidFill>
                <a:latin typeface="RijksoverheidSansHeading" panose="020B0503040202060203"/>
              </a:rPr>
              <a:t>Om een breed publiek te informeren kunnen we helaa</a:t>
            </a:r>
            <a:r>
              <a:rPr lang="nl-NL" sz="1600">
                <a:solidFill>
                  <a:schemeClr val="tx1"/>
                </a:solidFill>
                <a:latin typeface="RijksoverheidSansHeading" panose="020B0503040202060203"/>
              </a:rPr>
              <a:t>s </a:t>
            </a:r>
            <a:r>
              <a:rPr lang="nl-NL" sz="1600" kern="0">
                <a:solidFill>
                  <a:schemeClr val="tx1"/>
                </a:solidFill>
                <a:latin typeface="RijksoverheidSansHeading" panose="020B0503040202060203"/>
              </a:rPr>
              <a:t>niet ingaan op alle details.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322910E-24D4-377B-971C-70E9BD9A2B3F}"/>
              </a:ext>
            </a:extLst>
          </p:cNvPr>
          <p:cNvSpPr txBox="1">
            <a:spLocks/>
          </p:cNvSpPr>
          <p:nvPr/>
        </p:nvSpPr>
        <p:spPr>
          <a:xfrm>
            <a:off x="1146833" y="2409885"/>
            <a:ext cx="4068000" cy="1296000"/>
          </a:xfrm>
          <a:prstGeom prst="roundRect">
            <a:avLst/>
          </a:prstGeom>
          <a:solidFill>
            <a:srgbClr val="EEF7F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191995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38399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575986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76798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76798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438337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895525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352715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09905" marR="0" indent="-152394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buNone/>
            </a:pPr>
            <a:r>
              <a:rPr lang="nl-NL" sz="1800" b="1" kern="0">
                <a:solidFill>
                  <a:schemeClr val="tx1"/>
                </a:solidFill>
                <a:latin typeface="RijksoverheidSansHeading" panose="020B0503040202060203"/>
              </a:rPr>
              <a:t>Zet jezelf op </a:t>
            </a:r>
            <a:r>
              <a:rPr lang="nl-NL" sz="1800" b="1" kern="0" err="1">
                <a:solidFill>
                  <a:schemeClr val="tx1"/>
                </a:solidFill>
                <a:latin typeface="RijksoverheidSansHeading" panose="020B0503040202060203"/>
              </a:rPr>
              <a:t>mute</a:t>
            </a:r>
            <a:br>
              <a:rPr lang="nl-NL" sz="1600" b="1" kern="0">
                <a:solidFill>
                  <a:schemeClr val="tx1"/>
                </a:solidFill>
                <a:latin typeface="RijksoverheidSansHeading" panose="020B0503040202060203"/>
              </a:rPr>
            </a:br>
            <a:r>
              <a:rPr lang="nl-NL" sz="1600" kern="0">
                <a:solidFill>
                  <a:schemeClr val="tx1"/>
                </a:solidFill>
                <a:latin typeface="RijksoverheidSansHeading" panose="020B0503040202060203"/>
              </a:rPr>
              <a:t>Tenzij je een vraag hebt. Bewaar je vragen tot de Q&amp;A op het eind. </a:t>
            </a:r>
            <a:r>
              <a:rPr lang="nl-NL" sz="1600">
                <a:solidFill>
                  <a:schemeClr val="tx1"/>
                </a:solidFill>
                <a:latin typeface="RijksoverheidSansHeading" panose="020B0503040202060203"/>
              </a:rPr>
              <a:t>Graag het virtuele handje gebruiken. </a:t>
            </a:r>
            <a:endParaRPr lang="nl-NL" sz="1600" b="1" kern="0">
              <a:solidFill>
                <a:schemeClr val="tx1"/>
              </a:solidFill>
              <a:latin typeface="RijksoverheidSansHeading" panose="020B0503040202060203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042FA35-FAE7-0A89-B780-4A8525C4B5C8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Huisregels</a:t>
            </a:r>
            <a:endParaRPr lang="nl-NL" noProof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1BA7D01-8BFC-C486-67B1-5577B7320A43}"/>
              </a:ext>
            </a:extLst>
          </p:cNvPr>
          <p:cNvSpPr txBox="1">
            <a:spLocks/>
          </p:cNvSpPr>
          <p:nvPr/>
        </p:nvSpPr>
        <p:spPr>
          <a:xfrm>
            <a:off x="6169067" y="2409885"/>
            <a:ext cx="4068000" cy="1296000"/>
          </a:xfrm>
          <a:prstGeom prst="roundRect">
            <a:avLst/>
          </a:prstGeom>
          <a:solidFill>
            <a:srgbClr val="EEF7F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 lnSpcReduction="10000"/>
          </a:bodyPr>
          <a:lstStyle>
            <a:lvl1pPr marL="191995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38399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575986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76798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767980" marR="0" indent="-191995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438337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895525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352715" marR="0" indent="-152393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09905" marR="0" indent="-152394" algn="l" defTabSz="914377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chemeClr val="accent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buNone/>
            </a:pPr>
            <a:r>
              <a:rPr lang="nl-NL" sz="1800" b="1">
                <a:solidFill>
                  <a:schemeClr val="tx1"/>
                </a:solidFill>
                <a:latin typeface="RijksoverheidSansHeading" panose="020B0503040202060203"/>
              </a:rPr>
              <a:t>Je kunt het </a:t>
            </a:r>
            <a:r>
              <a:rPr lang="nl-NL" sz="1800" b="1" err="1">
                <a:solidFill>
                  <a:schemeClr val="tx1"/>
                </a:solidFill>
                <a:latin typeface="RijksoverheidSansHeading" panose="020B0503040202060203"/>
              </a:rPr>
              <a:t>webinar</a:t>
            </a:r>
            <a:r>
              <a:rPr lang="nl-NL" sz="1800" b="1">
                <a:solidFill>
                  <a:schemeClr val="tx1"/>
                </a:solidFill>
                <a:latin typeface="RijksoverheidSansHeading" panose="020B0503040202060203"/>
              </a:rPr>
              <a:t> terugkijken</a:t>
            </a:r>
            <a:br>
              <a:rPr lang="nl-NL" sz="1600" b="1" kern="0">
                <a:solidFill>
                  <a:schemeClr val="tx1"/>
                </a:solidFill>
                <a:latin typeface="RijksoverheidSansHeading" panose="020B0503040202060203"/>
              </a:rPr>
            </a:br>
            <a:r>
              <a:rPr lang="nl-NL" sz="1600" kern="0">
                <a:solidFill>
                  <a:schemeClr val="tx1"/>
                </a:solidFill>
                <a:latin typeface="RijksoverheidSansHeading" panose="020B0503040202060203"/>
              </a:rPr>
              <a:t>Via ons YouTube-kanaal. Het </a:t>
            </a:r>
            <a:r>
              <a:rPr lang="nl-NL" sz="1600" kern="0" err="1">
                <a:solidFill>
                  <a:schemeClr val="tx1"/>
                </a:solidFill>
                <a:latin typeface="RijksoverheidSansHeading" panose="020B0503040202060203"/>
              </a:rPr>
              <a:t>webinar</a:t>
            </a:r>
            <a:r>
              <a:rPr lang="nl-NL" sz="1600" kern="0">
                <a:solidFill>
                  <a:schemeClr val="tx1"/>
                </a:solidFill>
                <a:latin typeface="RijksoverheidSansHeading" panose="020B0503040202060203"/>
              </a:rPr>
              <a:t> wordt opgenomen, dus zet je camera uit als je dit prettiger vindt.</a:t>
            </a:r>
            <a:endParaRPr lang="en-US">
              <a:solidFill>
                <a:schemeClr val="tx1"/>
              </a:solidFill>
              <a:latin typeface="RijksoverheidSansHeading" panose="020B050304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119142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CD998-B52E-64F0-D3DC-26267EB8C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DDC005B-2A76-A848-C388-E07C449A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E1F855B3-4588-DF02-863F-03B540AF0776}"/>
              </a:ext>
            </a:extLst>
          </p:cNvPr>
          <p:cNvSpPr txBox="1">
            <a:spLocks/>
          </p:cNvSpPr>
          <p:nvPr/>
        </p:nvSpPr>
        <p:spPr>
          <a:xfrm>
            <a:off x="613433" y="2477127"/>
            <a:ext cx="8957950" cy="3492630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endParaRPr lang="nl-NL" sz="1600">
              <a:solidFill>
                <a:prstClr val="black"/>
              </a:solidFill>
              <a:latin typeface="RijksoverheidSansHeading"/>
            </a:endParaRP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>
                <a:solidFill>
                  <a:prstClr val="black"/>
                </a:solidFill>
                <a:latin typeface="RijksoverheidSansHeading"/>
              </a:rPr>
              <a:t>Mede op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 basis van inzichten uit de marktscan van Highberg en ervaringen van de technische werkpakketten bepalen </a:t>
            </a:r>
            <a:r>
              <a:rPr lang="nl-NL" sz="1600">
                <a:solidFill>
                  <a:prstClr val="black"/>
                </a:solidFill>
                <a:latin typeface="RijksoverheidSansHeading"/>
              </a:rPr>
              <a:t>we wat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 benodigd is voor een goedwerkend HDAB-stelsel.</a:t>
            </a:r>
            <a:endParaRPr lang="nl-NL" sz="1600">
              <a:solidFill>
                <a:prstClr val="black"/>
              </a:solidFill>
              <a:highlight>
                <a:srgbClr val="FFFF00"/>
              </a:highlight>
              <a:latin typeface="RijksoverheidSansHeading"/>
            </a:endParaRP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endParaRPr lang="nl-NL" sz="1600" noProof="0">
              <a:solidFill>
                <a:prstClr val="black"/>
              </a:solidFill>
              <a:latin typeface="RijksoverheidSansHeading"/>
            </a:endParaRP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>
                <a:solidFill>
                  <a:prstClr val="black"/>
                </a:solidFill>
                <a:latin typeface="RijksoverheidSansHeading" panose="020B0503040202060203"/>
                <a:cs typeface="Arial"/>
              </a:rPr>
              <a:t>Valideren via sessie met stakeholders.</a:t>
            </a:r>
            <a:endParaRPr lang="nl-NL" sz="1600">
              <a:solidFill>
                <a:prstClr val="black"/>
              </a:solidFill>
              <a:latin typeface="RijksoverheidSansHeading"/>
            </a:endParaRPr>
          </a:p>
          <a:p>
            <a:pPr marL="62865" marR="198755" indent="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buNone/>
              <a:tabLst>
                <a:tab pos="208279" algn="l"/>
              </a:tabLst>
              <a:defRPr/>
            </a:pPr>
            <a:endParaRPr lang="nl-NL" sz="1600">
              <a:solidFill>
                <a:prstClr val="black"/>
              </a:solidFill>
              <a:highlight>
                <a:srgbClr val="FFFF00"/>
              </a:highlight>
              <a:latin typeface="RijksoverheidSansHeading"/>
            </a:endParaRP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Koppeling met </a:t>
            </a:r>
            <a:r>
              <a:rPr lang="nl-NL" sz="1600">
                <a:solidFill>
                  <a:prstClr val="black"/>
                </a:solidFill>
                <a:latin typeface="RijksoverheidSansHeading"/>
              </a:rPr>
              <a:t>Nationale Visie en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 </a:t>
            </a:r>
            <a:r>
              <a:rPr lang="nl-NL" sz="1600">
                <a:solidFill>
                  <a:prstClr val="black"/>
                </a:solidFill>
                <a:latin typeface="RijksoverheidSansHeading"/>
              </a:rPr>
              <a:t>Strategie </a:t>
            </a:r>
            <a:r>
              <a:rPr lang="nl-NL" sz="1600" noProof="0">
                <a:solidFill>
                  <a:prstClr val="black"/>
                </a:solidFill>
                <a:latin typeface="RijksoverheidSansHeading"/>
              </a:rPr>
              <a:t>en nationale infrastructuurontwikkelingen</a:t>
            </a:r>
            <a:r>
              <a:rPr lang="nl-NL" sz="1600">
                <a:solidFill>
                  <a:prstClr val="black"/>
                </a:solidFill>
                <a:latin typeface="RijksoverheidSansHeading"/>
              </a:rPr>
              <a:t>.</a:t>
            </a:r>
            <a:endParaRPr lang="nl-NL" sz="1600" noProof="0">
              <a:solidFill>
                <a:prstClr val="black"/>
              </a:solidFill>
              <a:latin typeface="RijksoverheidSansHeading"/>
            </a:endParaRP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endParaRPr lang="nl-NL" sz="1600" noProof="0">
              <a:solidFill>
                <a:prstClr val="black"/>
              </a:solidFill>
              <a:latin typeface="RijksoverheidSansHeading"/>
            </a:endParaRPr>
          </a:p>
          <a:p>
            <a:pPr marL="348615" marR="198755" indent="-28575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tabLst>
                <a:tab pos="208279" algn="l"/>
              </a:tabLst>
              <a:defRPr/>
            </a:pPr>
            <a:r>
              <a:rPr lang="nl-NL" sz="1600">
                <a:solidFill>
                  <a:prstClr val="black"/>
                </a:solidFill>
                <a:latin typeface="RijksoverheidSansHeading" panose="020B0503040202060203"/>
                <a:cs typeface="Arial"/>
              </a:rPr>
              <a:t>Vanuit HDAB-NL wordt advies voor VWS opgesteld.</a:t>
            </a:r>
            <a:endParaRPr lang="nl-NL" sz="1600">
              <a:solidFill>
                <a:prstClr val="black"/>
              </a:solidFill>
              <a:latin typeface="RijksoverheidSansHeading" panose="020B0503040202060203"/>
            </a:endParaRPr>
          </a:p>
          <a:p>
            <a:pPr marL="62865" marR="198755" indent="0">
              <a:lnSpc>
                <a:spcPct val="125000"/>
              </a:lnSpc>
              <a:spcBef>
                <a:spcPts val="0"/>
              </a:spcBef>
              <a:buClr>
                <a:srgbClr val="42145F"/>
              </a:buClr>
              <a:buNone/>
              <a:tabLst>
                <a:tab pos="208279" algn="l"/>
              </a:tabLst>
              <a:defRPr/>
            </a:pPr>
            <a:endParaRPr lang="nl-NL" sz="1600" noProof="0">
              <a:solidFill>
                <a:prstClr val="black"/>
              </a:solidFill>
              <a:latin typeface="RijksoverheidSansHeading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23F9E86-7B4F-7D11-25FB-E06E52D616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054"/>
          <a:stretch/>
        </p:blipFill>
        <p:spPr>
          <a:xfrm>
            <a:off x="9734551" y="1163591"/>
            <a:ext cx="2457449" cy="447254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54BA891-B2B1-10E6-1310-D21B8D01BC7B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Volgende stappen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4515788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DBB9A-05E9-B4E6-300E-9D77F2B4C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764B3C4-D0D8-F2A9-5B68-42BF113B6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3" y="1181100"/>
            <a:ext cx="11820993" cy="508597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5F7E932-658E-1235-E5AE-4D298F9E064C}"/>
              </a:ext>
            </a:extLst>
          </p:cNvPr>
          <p:cNvSpPr txBox="1"/>
          <p:nvPr/>
        </p:nvSpPr>
        <p:spPr>
          <a:xfrm>
            <a:off x="1289708" y="3106174"/>
            <a:ext cx="478130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8800" b="1">
                <a:solidFill>
                  <a:srgbClr val="42145F"/>
                </a:solidFill>
                <a:latin typeface="RijksoverheidSansHeading"/>
              </a:rPr>
              <a:t>Q&amp;A</a:t>
            </a:r>
            <a:endParaRPr lang="nl-NL" sz="8800" b="1" noProof="0">
              <a:solidFill>
                <a:srgbClr val="42145F"/>
              </a:solidFill>
              <a:latin typeface="RijksoverheidSansHeading" panose="020B0503040202060203" pitchFamily="34" charset="77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FE4EF9A-3526-044C-A586-64BDB476C7CF}"/>
              </a:ext>
            </a:extLst>
          </p:cNvPr>
          <p:cNvSpPr txBox="1"/>
          <p:nvPr/>
        </p:nvSpPr>
        <p:spPr>
          <a:xfrm>
            <a:off x="185503" y="6332895"/>
            <a:ext cx="494675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nl-NL" sz="2400" i="1" noProof="0">
                <a:solidFill>
                  <a:srgbClr val="DE7412"/>
                </a:solidFill>
                <a:effectLst/>
                <a:latin typeface="RijksoverheidSerif" panose="02000506060000020004" pitchFamily="2" charset="77"/>
              </a:rPr>
              <a:t>Denk en praat mee. 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40DCB3D-3BFC-C80C-18E4-18BFFF36D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61" y="2125193"/>
            <a:ext cx="4824589" cy="36938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6291230-62FD-8CFA-476E-241D99651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6714" y="0"/>
            <a:ext cx="4228604" cy="15152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2F6453F-EBFA-096E-EE35-E38DE14A9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23904" y="6374397"/>
            <a:ext cx="582592" cy="38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755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83312-4FFB-BBFE-9990-17C3CE7A4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B975B7F-05C9-0A66-6415-301FFFC4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2" y="1181100"/>
            <a:ext cx="11820994" cy="508597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677A988-B106-23DB-1925-9D80DFC34C94}"/>
              </a:ext>
            </a:extLst>
          </p:cNvPr>
          <p:cNvSpPr txBox="1"/>
          <p:nvPr/>
        </p:nvSpPr>
        <p:spPr>
          <a:xfrm>
            <a:off x="750097" y="2183259"/>
            <a:ext cx="478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noProof="0">
                <a:solidFill>
                  <a:srgbClr val="42145F"/>
                </a:solidFill>
                <a:latin typeface="RijksoverheidSansHeading" panose="020B0503040202060203" pitchFamily="34" charset="77"/>
              </a:rPr>
              <a:t>Bedankt</a:t>
            </a:r>
            <a:r>
              <a:rPr lang="nl-NL" sz="7200" b="1">
                <a:solidFill>
                  <a:srgbClr val="42145F"/>
                </a:solidFill>
                <a:latin typeface="RijksoverheidSansHeading" panose="020B0503040202060203" pitchFamily="34" charset="77"/>
              </a:rPr>
              <a:t>!</a:t>
            </a:r>
            <a:endParaRPr lang="nl-NL" sz="7200" b="1" noProof="0">
              <a:solidFill>
                <a:srgbClr val="42145F"/>
              </a:solidFill>
              <a:latin typeface="RijksoverheidSansHeading" panose="020B0503040202060203" pitchFamily="34" charset="77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89D25D1-61C0-B7D3-78C7-684EE65EE197}"/>
              </a:ext>
            </a:extLst>
          </p:cNvPr>
          <p:cNvSpPr txBox="1"/>
          <p:nvPr/>
        </p:nvSpPr>
        <p:spPr>
          <a:xfrm>
            <a:off x="185503" y="6332895"/>
            <a:ext cx="494675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nl-NL" sz="2400" i="1" noProof="0">
                <a:solidFill>
                  <a:srgbClr val="DE7412"/>
                </a:solidFill>
                <a:effectLst/>
                <a:latin typeface="RijksoverheidSerif" panose="02000506060000020004" pitchFamily="2" charset="77"/>
              </a:rPr>
              <a:t>Denk en praat mee. 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04413D0-F0C7-B7A3-842D-64C3D8D3B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6714" y="0"/>
            <a:ext cx="4228604" cy="15152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FB03D0-6BB8-6709-59D8-E25621023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3904" y="6374397"/>
            <a:ext cx="582592" cy="38871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F37FE18-23D4-6E07-C34F-456782A89D24}"/>
              </a:ext>
            </a:extLst>
          </p:cNvPr>
          <p:cNvSpPr txBox="1"/>
          <p:nvPr/>
        </p:nvSpPr>
        <p:spPr>
          <a:xfrm>
            <a:off x="755658" y="3974138"/>
            <a:ext cx="4190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42145F"/>
                </a:solidFill>
                <a:latin typeface="RijksoverheidSansHeading" panose="020B0503040202060203" pitchFamily="34" charset="77"/>
              </a:rPr>
              <a:t>Vragen? Neem contact met ons op</a:t>
            </a:r>
          </a:p>
          <a:p>
            <a:r>
              <a:rPr lang="nl-NL" sz="2000">
                <a:solidFill>
                  <a:srgbClr val="42145F"/>
                </a:solidFill>
                <a:latin typeface="RijksoverheidSansHeading" panose="020B0503040202060203" pitchFamily="34" charset="77"/>
              </a:rPr>
              <a:t>Arre.Zuurmond@ictu.nl</a:t>
            </a:r>
          </a:p>
          <a:p>
            <a:r>
              <a:rPr lang="nl-NL" sz="2000">
                <a:solidFill>
                  <a:srgbClr val="42145F"/>
                </a:solidFill>
                <a:latin typeface="RijksoverheidSansHeading" panose="020B0503040202060203" pitchFamily="34" charset="77"/>
              </a:rPr>
              <a:t>T.v.Gorp@minvws.nl </a:t>
            </a:r>
          </a:p>
          <a:p>
            <a:endParaRPr lang="nl-NL" sz="2000">
              <a:solidFill>
                <a:srgbClr val="42145F"/>
              </a:solidFill>
              <a:latin typeface="RijksoverheidSansHeading" panose="020B0503040202060203" pitchFamily="34" charset="77"/>
            </a:endParaRPr>
          </a:p>
          <a:p>
            <a:r>
              <a:rPr lang="nl-NL" sz="2000" b="1">
                <a:solidFill>
                  <a:srgbClr val="42145F"/>
                </a:solidFill>
                <a:latin typeface="RijksoverheidSansHeading" panose="020B0503040202060203" pitchFamily="34" charset="77"/>
              </a:rPr>
              <a:t>Algemene vragen</a:t>
            </a:r>
          </a:p>
          <a:p>
            <a:r>
              <a:rPr lang="nl-NL" sz="2000">
                <a:solidFill>
                  <a:srgbClr val="42145F"/>
                </a:solidFill>
                <a:latin typeface="RijksoverheidSansHeading" panose="020B0503040202060203" pitchFamily="34" charset="77"/>
              </a:rPr>
              <a:t>Hdab-nl@ictu.nl </a:t>
            </a:r>
            <a:endParaRPr lang="nl-NL" sz="2000" noProof="0">
              <a:solidFill>
                <a:srgbClr val="42145F"/>
              </a:solidFill>
              <a:latin typeface="RijksoverheidSansHeading" panose="020B0503040202060203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6F88E5-3222-DD9B-A68A-46E288B13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461" y="2125193"/>
            <a:ext cx="4824589" cy="36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234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82487-42B9-DA67-F907-D568EDD6A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938AC03-E90E-13C7-B2BC-A9EC290CD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28" name="Text Placeholder 1" descr="Agenda Subtitle">
            <a:extLst>
              <a:ext uri="{FF2B5EF4-FFF2-40B4-BE49-F238E27FC236}">
                <a16:creationId xmlns:a16="http://schemas.microsoft.com/office/drawing/2014/main" id="{EC6695A0-A489-1478-18B7-128595A2D422}"/>
              </a:ext>
            </a:extLst>
          </p:cNvPr>
          <p:cNvSpPr txBox="1">
            <a:spLocks/>
          </p:cNvSpPr>
          <p:nvPr/>
        </p:nvSpPr>
        <p:spPr>
          <a:xfrm>
            <a:off x="381002" y="2383113"/>
            <a:ext cx="3267012" cy="33906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6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2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858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17000"/>
              </a:buClr>
              <a:defRPr/>
            </a:pPr>
            <a:endParaRPr lang="en-US" sz="1400">
              <a:solidFill>
                <a:srgbClr val="42145F"/>
              </a:solidFill>
              <a:latin typeface="RijksoverheidSansWebText Regula"/>
              <a:ea typeface="RijksoverheidSansWebText Regula" panose="020B0503040202060203" pitchFamily="34" charset="0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46C87DB4-0184-B917-4B64-2F661613F3C9}"/>
              </a:ext>
            </a:extLst>
          </p:cNvPr>
          <p:cNvCxnSpPr>
            <a:cxnSpLocks/>
          </p:cNvCxnSpPr>
          <p:nvPr/>
        </p:nvCxnSpPr>
        <p:spPr>
          <a:xfrm>
            <a:off x="3994484" y="1402538"/>
            <a:ext cx="0" cy="4654503"/>
          </a:xfrm>
          <a:prstGeom prst="line">
            <a:avLst/>
          </a:prstGeom>
          <a:noFill/>
          <a:ln w="25400" cap="flat">
            <a:solidFill>
              <a:srgbClr val="F9E11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831DEE4-4530-F202-B04A-E419FF205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61833"/>
              </p:ext>
            </p:extLst>
          </p:nvPr>
        </p:nvGraphicFramePr>
        <p:xfrm>
          <a:off x="5133008" y="1209789"/>
          <a:ext cx="667799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444">
                  <a:extLst>
                    <a:ext uri="{9D8B030D-6E8A-4147-A177-3AD203B41FA5}">
                      <a16:colId xmlns:a16="http://schemas.microsoft.com/office/drawing/2014/main" val="1163051347"/>
                    </a:ext>
                  </a:extLst>
                </a:gridCol>
                <a:gridCol w="4863546">
                  <a:extLst>
                    <a:ext uri="{9D8B030D-6E8A-4147-A177-3AD203B41FA5}">
                      <a16:colId xmlns:a16="http://schemas.microsoft.com/office/drawing/2014/main" val="9269385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Introductie programma HDAB-NL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499181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Beleidsondersteuning opzetten </a:t>
                      </a:r>
                    </a:p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HDAB-organisatie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154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Waar staat VWS nu?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662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Verkenning datalandschap door Highberg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6725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Betrouwbare houders &amp; bemiddelaars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47645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Q&amp;A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05064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Afsluiting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545501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92594385-AC56-95B5-2F46-8876DC439B9C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Agenda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556760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A0B32-46B1-6423-A04B-95F66D4EA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2197DE5-42E7-C225-AD75-510B6106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28" name="Text Placeholder 1" descr="Agenda Subtitle">
            <a:extLst>
              <a:ext uri="{FF2B5EF4-FFF2-40B4-BE49-F238E27FC236}">
                <a16:creationId xmlns:a16="http://schemas.microsoft.com/office/drawing/2014/main" id="{8953B38F-A43B-DA8C-768D-71B66690D5DD}"/>
              </a:ext>
            </a:extLst>
          </p:cNvPr>
          <p:cNvSpPr txBox="1">
            <a:spLocks/>
          </p:cNvSpPr>
          <p:nvPr/>
        </p:nvSpPr>
        <p:spPr>
          <a:xfrm>
            <a:off x="381002" y="2383113"/>
            <a:ext cx="3267012" cy="33906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6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2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858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17000"/>
              </a:buClr>
              <a:defRPr/>
            </a:pPr>
            <a:endParaRPr lang="en-US" sz="1400">
              <a:solidFill>
                <a:srgbClr val="42145F"/>
              </a:solidFill>
              <a:latin typeface="RijksoverheidSansWebText Regula"/>
              <a:ea typeface="RijksoverheidSansWebText Regula" panose="020B0503040202060203" pitchFamily="34" charset="0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72E1066A-5059-674B-CC12-1E2D1AE14BAE}"/>
              </a:ext>
            </a:extLst>
          </p:cNvPr>
          <p:cNvCxnSpPr>
            <a:cxnSpLocks/>
          </p:cNvCxnSpPr>
          <p:nvPr/>
        </p:nvCxnSpPr>
        <p:spPr>
          <a:xfrm>
            <a:off x="3994484" y="1402538"/>
            <a:ext cx="0" cy="4654503"/>
          </a:xfrm>
          <a:prstGeom prst="line">
            <a:avLst/>
          </a:prstGeom>
          <a:noFill/>
          <a:ln w="25400" cap="flat">
            <a:solidFill>
              <a:srgbClr val="F9E11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E807EE34-D562-18C0-C312-E67789235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11984"/>
              </p:ext>
            </p:extLst>
          </p:nvPr>
        </p:nvGraphicFramePr>
        <p:xfrm>
          <a:off x="5133008" y="1209789"/>
          <a:ext cx="667799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444">
                  <a:extLst>
                    <a:ext uri="{9D8B030D-6E8A-4147-A177-3AD203B41FA5}">
                      <a16:colId xmlns:a16="http://schemas.microsoft.com/office/drawing/2014/main" val="1163051347"/>
                    </a:ext>
                  </a:extLst>
                </a:gridCol>
                <a:gridCol w="4863546">
                  <a:extLst>
                    <a:ext uri="{9D8B030D-6E8A-4147-A177-3AD203B41FA5}">
                      <a16:colId xmlns:a16="http://schemas.microsoft.com/office/drawing/2014/main" val="9269385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rgbClr val="42145F"/>
                          </a:solidFill>
                          <a:latin typeface="RijksoverheidSansHeading" panose="020B0503040202060203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latin typeface="RijksoverheidSansHeading" panose="020B0503040202060203"/>
                        </a:rPr>
                        <a:t>Introductie programma HDAB-NL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499181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Beleidsondersteuning opzetten </a:t>
                      </a:r>
                    </a:p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HDAB-organisatie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154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Waar staat VWS nu?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662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Verkenning datalandschap door Highberg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6725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Betrouwbare houders &amp; bemiddelaars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47645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Q&amp;A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05064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2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jksoverheidSansHeading" panose="020B0503040202060203"/>
                        </a:rPr>
                        <a:t>Afsluiting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545501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647A4B5E-90B1-6600-7FAE-A4EE8DC81A78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Agenda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985131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30DE6-8139-419E-561B-8D90ABE37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CAE0C06D-6C54-3B7B-F11A-9617CAADE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E4844F9-AE8B-78D4-902B-5954440A6F28}"/>
              </a:ext>
            </a:extLst>
          </p:cNvPr>
          <p:cNvSpPr/>
          <p:nvPr/>
        </p:nvSpPr>
        <p:spPr>
          <a:xfrm>
            <a:off x="613433" y="2456491"/>
            <a:ext cx="3297040" cy="3347874"/>
          </a:xfrm>
          <a:prstGeom prst="rect">
            <a:avLst/>
          </a:prstGeom>
          <a:solidFill>
            <a:srgbClr val="7FC6B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ijksoverheidSansHeading"/>
                <a:ea typeface="+mj-ea"/>
                <a:cs typeface="+mj-cs"/>
                <a:sym typeface="Calibri"/>
              </a:rPr>
              <a:t>EHDS</a:t>
            </a: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3320C40F-B387-09DA-F6F3-E8C7AE5B46C2}"/>
              </a:ext>
            </a:extLst>
          </p:cNvPr>
          <p:cNvSpPr/>
          <p:nvPr/>
        </p:nvSpPr>
        <p:spPr>
          <a:xfrm>
            <a:off x="4100913" y="2456491"/>
            <a:ext cx="5849460" cy="885743"/>
          </a:xfrm>
          <a:prstGeom prst="roundRect">
            <a:avLst/>
          </a:prstGeom>
          <a:solidFill>
            <a:srgbClr val="7FC6B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ijksoverheidSansHeading"/>
                <a:ea typeface="+mj-ea"/>
                <a:cs typeface="+mj-cs"/>
                <a:sym typeface="Calibri"/>
              </a:rPr>
              <a:t>H2 | Primair gebruik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F00B320F-5571-40A9-F281-5389AC318544}"/>
              </a:ext>
            </a:extLst>
          </p:cNvPr>
          <p:cNvSpPr/>
          <p:nvPr/>
        </p:nvSpPr>
        <p:spPr>
          <a:xfrm>
            <a:off x="4100913" y="3673959"/>
            <a:ext cx="5849460" cy="885743"/>
          </a:xfrm>
          <a:prstGeom prst="roundRect">
            <a:avLst/>
          </a:prstGeom>
          <a:solidFill>
            <a:srgbClr val="7FC6B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ijksoverheidSansHeading"/>
                <a:ea typeface="+mj-ea"/>
                <a:cs typeface="+mj-cs"/>
                <a:sym typeface="Calibri"/>
              </a:rPr>
              <a:t>H3 | EPD-eisen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F4541696-B001-347C-7CDF-116C75355F18}"/>
              </a:ext>
            </a:extLst>
          </p:cNvPr>
          <p:cNvSpPr/>
          <p:nvPr/>
        </p:nvSpPr>
        <p:spPr>
          <a:xfrm>
            <a:off x="4100913" y="4918622"/>
            <a:ext cx="5849460" cy="885743"/>
          </a:xfrm>
          <a:prstGeom prst="roundRect">
            <a:avLst/>
          </a:prstGeom>
          <a:solidFill>
            <a:srgbClr val="7FC6B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ijksoverheidSansHeading"/>
                <a:ea typeface="+mj-ea"/>
                <a:cs typeface="+mj-cs"/>
                <a:sym typeface="Calibri"/>
              </a:rPr>
              <a:t>H4 | Secundair gebruik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444E579-0FC5-2807-6F05-9B42EBC43E5E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Achtergrond | European Health Data Space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880686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E4ED3-5E0C-1147-E358-7BDBA571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D1371B9-D072-0709-AE45-9771EB8E0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EC072FF-66AB-8EA7-DEF6-8CDE1747A6E0}"/>
              </a:ext>
            </a:extLst>
          </p:cNvPr>
          <p:cNvSpPr txBox="1"/>
          <p:nvPr/>
        </p:nvSpPr>
        <p:spPr>
          <a:xfrm>
            <a:off x="613433" y="845581"/>
            <a:ext cx="1082000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Helvetica"/>
                <a:sym typeface="Calibri"/>
              </a:rPr>
              <a:t>Waarom een HDAB: Van een versnipperd datalandschap naar 1 centrale toegangspoort voor zorggegevens </a:t>
            </a:r>
          </a:p>
        </p:txBody>
      </p:sp>
      <p:sp>
        <p:nvSpPr>
          <p:cNvPr id="7" name="Tekstvak 33">
            <a:extLst>
              <a:ext uri="{FF2B5EF4-FFF2-40B4-BE49-F238E27FC236}">
                <a16:creationId xmlns:a16="http://schemas.microsoft.com/office/drawing/2014/main" id="{4043E445-6174-EF06-FE4E-AF87C650DB7D}"/>
              </a:ext>
            </a:extLst>
          </p:cNvPr>
          <p:cNvSpPr txBox="1"/>
          <p:nvPr/>
        </p:nvSpPr>
        <p:spPr>
          <a:xfrm>
            <a:off x="1315698" y="3429000"/>
            <a:ext cx="9415470" cy="2556974"/>
          </a:xfrm>
          <a:prstGeom prst="roundRect">
            <a:avLst/>
          </a:prstGeom>
          <a:solidFill>
            <a:srgbClr val="EEF7F5"/>
          </a:solidFill>
        </p:spPr>
        <p:txBody>
          <a:bodyPr wrap="square" lIns="91440" tIns="1800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Rol van de HDAB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Maakt de gegevens vindbaar voor aanvragen en verzoeken.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Verleent vergunningen of geeft antwoord bij conforme aanvraag of verzoek, stelt voorwaarden vast.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Voorziet in beveiligde verwerkingsomgeving waar gegevens toegankelijk worden voor gebruiker.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Informeert burgers over verwerkingen en faciliteert recht op </a:t>
            </a:r>
            <a:r>
              <a:rPr kumimoji="0" lang="nl-NL" sz="16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opt</a:t>
            </a:r>
            <a:r>
              <a:rPr kumimoji="0" lang="nl-NL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-out als de lidstaat HDAB die taak geeft</a:t>
            </a: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jksoverheidSansHeading" panose="020B0503040202060203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Voordelen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Vergroot efficiëntie en transparantie.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Ondersteunt veilig en verantwoord datagebruik binnen de kaders van de wet.</a:t>
            </a:r>
          </a:p>
        </p:txBody>
      </p:sp>
      <p:sp>
        <p:nvSpPr>
          <p:cNvPr id="4" name="Tekstvak 33">
            <a:extLst>
              <a:ext uri="{FF2B5EF4-FFF2-40B4-BE49-F238E27FC236}">
                <a16:creationId xmlns:a16="http://schemas.microsoft.com/office/drawing/2014/main" id="{11D271D0-0C49-1D6F-7CEB-6BB907F42652}"/>
              </a:ext>
            </a:extLst>
          </p:cNvPr>
          <p:cNvSpPr txBox="1"/>
          <p:nvPr/>
        </p:nvSpPr>
        <p:spPr>
          <a:xfrm>
            <a:off x="613433" y="2093242"/>
            <a:ext cx="1066416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i="0" u="none" strike="noStrike" kern="0" cap="none" spc="0" normalizeH="0" baseline="0" noProof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In het kader van de EHDS moet elk EU-land een</a:t>
            </a:r>
            <a:r>
              <a:rPr kumimoji="0" lang="nl-NL" b="1" i="0" u="none" strike="noStrike" kern="0" cap="none" spc="0" normalizeH="0" baseline="0" noProof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 </a:t>
            </a:r>
            <a:r>
              <a:rPr kumimoji="0" lang="nl-NL" i="0" u="none" strike="noStrike" kern="0" cap="none" spc="0" normalizeH="0" baseline="0" noProof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HDAB (Health </a:t>
            </a:r>
            <a:r>
              <a:rPr lang="nl-NL">
                <a:solidFill>
                  <a:srgbClr val="42145F"/>
                </a:solidFill>
                <a:latin typeface="RijksoverheidSansHeading" panose="020B0503040202060203"/>
                <a:ea typeface="Calibri"/>
                <a:cs typeface="Calibri"/>
              </a:rPr>
              <a:t>Data Access Body) </a:t>
            </a:r>
            <a:r>
              <a:rPr kumimoji="0" lang="nl-NL" i="0" u="none" strike="noStrike" kern="0" cap="none" spc="0" normalizeH="0" baseline="0" noProof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RijksoverheidSansHeading" panose="020B0503040202060203"/>
                <a:ea typeface="Calibri"/>
                <a:cs typeface="Calibri"/>
                <a:sym typeface="Calibri"/>
              </a:rPr>
              <a:t>aanwijzen of oprichten. Er moet één nationaal contactpunt komen voor de vindbaarheid van data in Nederland en voor aanvragen uit binnen en -buitenland.</a:t>
            </a:r>
          </a:p>
        </p:txBody>
      </p:sp>
    </p:spTree>
    <p:extLst>
      <p:ext uri="{BB962C8B-B14F-4D97-AF65-F5344CB8AC3E}">
        <p14:creationId xmlns:p14="http://schemas.microsoft.com/office/powerpoint/2010/main" val="4520706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99AA5-8F5D-14B6-0F94-9AF5822B8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04ED062-F943-E50C-9766-D66C87F2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EF3621C-2D9D-3A36-8060-5E506D9826F2}"/>
              </a:ext>
            </a:extLst>
          </p:cNvPr>
          <p:cNvSpPr txBox="1"/>
          <p:nvPr/>
        </p:nvSpPr>
        <p:spPr>
          <a:xfrm>
            <a:off x="613433" y="845581"/>
            <a:ext cx="1082000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42145F"/>
                </a:solidFill>
                <a:latin typeface="RijksoverheidSansHeading"/>
                <a:ea typeface="Calibri"/>
                <a:cs typeface="Calibri"/>
              </a:rPr>
              <a:t>Programma</a:t>
            </a:r>
            <a:r>
              <a:rPr lang="en-US" sz="3200" b="1">
                <a:solidFill>
                  <a:srgbClr val="42145F"/>
                </a:solidFill>
                <a:latin typeface="RijksoverheidSansHeading"/>
                <a:ea typeface="Calibri"/>
                <a:cs typeface="Calibri"/>
              </a:rPr>
              <a:t> HDAB-NL </a:t>
            </a:r>
            <a:r>
              <a:rPr lang="en-US" sz="3200" b="1" err="1">
                <a:solidFill>
                  <a:srgbClr val="42145F"/>
                </a:solidFill>
                <a:latin typeface="RijksoverheidSansHeading"/>
                <a:ea typeface="Calibri"/>
                <a:cs typeface="Calibri"/>
              </a:rPr>
              <a:t>ontwikkelt</a:t>
            </a:r>
            <a:r>
              <a:rPr lang="en-US" sz="3200" b="1">
                <a:solidFill>
                  <a:srgbClr val="42145F"/>
                </a:solidFill>
                <a:latin typeface="RijksoverheidSansHeading"/>
                <a:ea typeface="Calibri"/>
                <a:cs typeface="Calibri"/>
              </a:rPr>
              <a:t> de </a:t>
            </a:r>
            <a:r>
              <a:rPr lang="en-US" sz="3200" b="1" err="1">
                <a:solidFill>
                  <a:srgbClr val="42145F"/>
                </a:solidFill>
                <a:latin typeface="RijksoverheidSansHeading"/>
                <a:ea typeface="Calibri"/>
                <a:cs typeface="Calibri"/>
              </a:rPr>
              <a:t>bouwblokken</a:t>
            </a:r>
            <a:r>
              <a:rPr lang="en-US" sz="3200" b="1">
                <a:solidFill>
                  <a:srgbClr val="42145F"/>
                </a:solidFill>
                <a:latin typeface="RijksoverheidSansHeading"/>
                <a:ea typeface="Calibri"/>
                <a:cs typeface="Calibri"/>
              </a:rPr>
              <a:t> </a:t>
            </a:r>
            <a:r>
              <a:rPr lang="en-US" sz="3200" b="1" err="1">
                <a:solidFill>
                  <a:srgbClr val="42145F"/>
                </a:solidFill>
                <a:latin typeface="RijksoverheidSansHeading"/>
                <a:ea typeface="Calibri"/>
                <a:cs typeface="Calibri"/>
              </a:rPr>
              <a:t>voor</a:t>
            </a:r>
            <a:r>
              <a:rPr lang="en-US" sz="3200" b="1">
                <a:solidFill>
                  <a:srgbClr val="42145F"/>
                </a:solidFill>
                <a:latin typeface="RijksoverheidSansHeading"/>
                <a:ea typeface="Calibri"/>
                <a:cs typeface="Calibri"/>
              </a:rPr>
              <a:t> de </a:t>
            </a:r>
            <a:r>
              <a:rPr lang="en-US" sz="3200" b="1" err="1">
                <a:solidFill>
                  <a:srgbClr val="42145F"/>
                </a:solidFill>
                <a:latin typeface="RijksoverheidSansHeading"/>
                <a:ea typeface="Calibri"/>
                <a:cs typeface="Calibri"/>
              </a:rPr>
              <a:t>Nederlandse</a:t>
            </a:r>
            <a:r>
              <a:rPr lang="en-US" sz="3200" b="1">
                <a:solidFill>
                  <a:srgbClr val="42145F"/>
                </a:solidFill>
                <a:latin typeface="RijksoverheidSansHeading"/>
                <a:ea typeface="Calibri"/>
                <a:cs typeface="Calibri"/>
              </a:rPr>
              <a:t> Health Data Access Body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42145F"/>
              </a:solidFill>
              <a:effectLst/>
              <a:uLnTx/>
              <a:uFillTx/>
              <a:latin typeface="RijksoverheidSansHeading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tlant volgt richtlijnen RIVM en GGD voor Corona virus - Atlant">
            <a:extLst>
              <a:ext uri="{FF2B5EF4-FFF2-40B4-BE49-F238E27FC236}">
                <a16:creationId xmlns:a16="http://schemas.microsoft.com/office/drawing/2014/main" id="{29066F14-AC14-E070-9346-01A8E28ED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3" b="12165"/>
          <a:stretch/>
        </p:blipFill>
        <p:spPr bwMode="auto">
          <a:xfrm>
            <a:off x="7451555" y="4363677"/>
            <a:ext cx="3122705" cy="12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BBB366-A02F-8233-E754-799C13343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840" y="2698947"/>
            <a:ext cx="1438586" cy="460554"/>
          </a:xfrm>
          <a:prstGeom prst="rect">
            <a:avLst/>
          </a:prstGeom>
        </p:spPr>
      </p:pic>
      <p:pic>
        <p:nvPicPr>
          <p:cNvPr id="5" name="Picture 4" descr="NCZ naar Ministerie van VWS">
            <a:extLst>
              <a:ext uri="{FF2B5EF4-FFF2-40B4-BE49-F238E27FC236}">
                <a16:creationId xmlns:a16="http://schemas.microsoft.com/office/drawing/2014/main" id="{C574491B-5FE5-FA9E-168B-6FCF298E6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1"/>
          <a:stretch/>
        </p:blipFill>
        <p:spPr bwMode="auto">
          <a:xfrm>
            <a:off x="7596473" y="1759708"/>
            <a:ext cx="2443051" cy="8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entraal Bureau voor de Statistiek">
            <a:extLst>
              <a:ext uri="{FF2B5EF4-FFF2-40B4-BE49-F238E27FC236}">
                <a16:creationId xmlns:a16="http://schemas.microsoft.com/office/drawing/2014/main" id="{66250C37-4B1F-7906-55A1-39FFB767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73" y="3317891"/>
            <a:ext cx="947451" cy="9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B29C1A3-0CCE-B018-EAC8-23FEB60BA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7532" y="5739877"/>
            <a:ext cx="2986028" cy="780349"/>
          </a:xfrm>
          <a:prstGeom prst="rect">
            <a:avLst/>
          </a:prstGeom>
        </p:spPr>
      </p:pic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BB96DEA8-D01C-6F29-58A8-B11A445F6A5D}"/>
              </a:ext>
            </a:extLst>
          </p:cNvPr>
          <p:cNvCxnSpPr>
            <a:cxnSpLocks/>
          </p:cNvCxnSpPr>
          <p:nvPr/>
        </p:nvCxnSpPr>
        <p:spPr>
          <a:xfrm>
            <a:off x="7748718" y="2589168"/>
            <a:ext cx="3096000" cy="0"/>
          </a:xfrm>
          <a:prstGeom prst="line">
            <a:avLst/>
          </a:prstGeom>
          <a:noFill/>
          <a:ln w="25400" cap="flat">
            <a:solidFill>
              <a:srgbClr val="42145F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1AC51A6-28B5-986F-F3E7-89949704241E}"/>
              </a:ext>
            </a:extLst>
          </p:cNvPr>
          <p:cNvCxnSpPr>
            <a:cxnSpLocks/>
          </p:cNvCxnSpPr>
          <p:nvPr/>
        </p:nvCxnSpPr>
        <p:spPr>
          <a:xfrm>
            <a:off x="7748717" y="3255844"/>
            <a:ext cx="3096000" cy="0"/>
          </a:xfrm>
          <a:prstGeom prst="line">
            <a:avLst/>
          </a:prstGeom>
          <a:noFill/>
          <a:ln w="25400" cap="flat">
            <a:solidFill>
              <a:srgbClr val="42145F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994D7AF5-5CEA-736B-AC50-D7C6BAF788CE}"/>
              </a:ext>
            </a:extLst>
          </p:cNvPr>
          <p:cNvCxnSpPr>
            <a:cxnSpLocks/>
          </p:cNvCxnSpPr>
          <p:nvPr/>
        </p:nvCxnSpPr>
        <p:spPr>
          <a:xfrm>
            <a:off x="7748717" y="4355542"/>
            <a:ext cx="3096000" cy="0"/>
          </a:xfrm>
          <a:prstGeom prst="line">
            <a:avLst/>
          </a:prstGeom>
          <a:noFill/>
          <a:ln w="25400" cap="flat">
            <a:solidFill>
              <a:srgbClr val="42145F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15B284E-DD56-53CE-C04D-249846A7FFDD}"/>
              </a:ext>
            </a:extLst>
          </p:cNvPr>
          <p:cNvCxnSpPr>
            <a:cxnSpLocks/>
          </p:cNvCxnSpPr>
          <p:nvPr/>
        </p:nvCxnSpPr>
        <p:spPr>
          <a:xfrm flipV="1">
            <a:off x="7736718" y="5612492"/>
            <a:ext cx="3096000" cy="4897"/>
          </a:xfrm>
          <a:prstGeom prst="line">
            <a:avLst/>
          </a:prstGeom>
          <a:noFill/>
          <a:ln w="25400" cap="flat">
            <a:solidFill>
              <a:srgbClr val="42145F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kstvak 33">
            <a:extLst>
              <a:ext uri="{FF2B5EF4-FFF2-40B4-BE49-F238E27FC236}">
                <a16:creationId xmlns:a16="http://schemas.microsoft.com/office/drawing/2014/main" id="{EC5ECB41-C200-B8CA-1EE0-95A9616D2383}"/>
              </a:ext>
            </a:extLst>
          </p:cNvPr>
          <p:cNvSpPr txBox="1"/>
          <p:nvPr/>
        </p:nvSpPr>
        <p:spPr>
          <a:xfrm>
            <a:off x="613433" y="2929224"/>
            <a:ext cx="5800620" cy="2315528"/>
          </a:xfrm>
          <a:prstGeom prst="roundRect">
            <a:avLst/>
          </a:prstGeom>
          <a:solidFill>
            <a:srgbClr val="EEF7F5"/>
          </a:solidFill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nl-NL" sz="1600">
                <a:latin typeface="RijksoverheidSansHeading"/>
              </a:rPr>
              <a:t>Het programma werkt aan de </a:t>
            </a:r>
            <a:r>
              <a:rPr lang="nl-NL" sz="1600" b="1">
                <a:latin typeface="RijksoverheidSansHeading"/>
              </a:rPr>
              <a:t>technische functionaliteiten</a:t>
            </a:r>
            <a:r>
              <a:rPr lang="nl-NL" sz="1600">
                <a:latin typeface="RijksoverheidSansHeading"/>
              </a:rPr>
              <a:t> en adviseert over de </a:t>
            </a:r>
            <a:r>
              <a:rPr lang="nl-NL" sz="1600" b="1" err="1">
                <a:latin typeface="RijksoverheidSansHeading"/>
              </a:rPr>
              <a:t>governance</a:t>
            </a:r>
            <a:r>
              <a:rPr lang="nl-NL" sz="1600" b="1">
                <a:latin typeface="RijksoverheidSansHeading"/>
              </a:rPr>
              <a:t>,</a:t>
            </a:r>
            <a:r>
              <a:rPr lang="nl-NL" sz="1600">
                <a:latin typeface="RijksoverheidSansHeading"/>
              </a:rPr>
              <a:t> </a:t>
            </a:r>
            <a:r>
              <a:rPr lang="nl-NL" sz="1600" b="1">
                <a:latin typeface="RijksoverheidSansHeading"/>
              </a:rPr>
              <a:t>het besluitvormingsproces </a:t>
            </a:r>
            <a:r>
              <a:rPr lang="nl-NL" sz="1600">
                <a:latin typeface="RijksoverheidSansHeading"/>
              </a:rPr>
              <a:t>en de </a:t>
            </a:r>
            <a:r>
              <a:rPr lang="nl-NL" sz="1600" b="1">
                <a:latin typeface="RijksoverheidSansHeading"/>
              </a:rPr>
              <a:t>implementatie</a:t>
            </a:r>
            <a:r>
              <a:rPr lang="nl-NL" sz="1600">
                <a:latin typeface="RijksoverheidSansHeading"/>
              </a:rPr>
              <a:t> van een nog aan te wijzen coördinerende HDAB. </a:t>
            </a:r>
          </a:p>
          <a:p>
            <a:endParaRPr lang="nl-NL" sz="1600">
              <a:latin typeface="RijksoverheidSansHeading"/>
            </a:endParaRPr>
          </a:p>
          <a:p>
            <a:r>
              <a:rPr lang="nl-NL" b="1">
                <a:latin typeface="RijksoverheidSansHeading"/>
              </a:rPr>
              <a:t>Doel</a:t>
            </a:r>
            <a:endParaRPr lang="nl-NL" sz="1600" b="1">
              <a:latin typeface="RijksoverheidSansHeading"/>
            </a:endParaRPr>
          </a:p>
          <a:p>
            <a:r>
              <a:rPr lang="nl-NL" sz="1600">
                <a:latin typeface="RijksoverheidSansHeading"/>
              </a:rPr>
              <a:t>Faciliteren dat de HDAB veilige en verantwoorde toegang tot elektronische gezondheidsgegevens voor wetenschappelijk onderzoek, innovatie en beleid mogelijk maakt.</a:t>
            </a:r>
          </a:p>
        </p:txBody>
      </p:sp>
    </p:spTree>
    <p:extLst>
      <p:ext uri="{BB962C8B-B14F-4D97-AF65-F5344CB8AC3E}">
        <p14:creationId xmlns:p14="http://schemas.microsoft.com/office/powerpoint/2010/main" val="30680326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200AC-1E40-6B4B-F771-DC3D943A3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AAD225D-91D7-B148-7C01-AE8A2DB1F35C}"/>
              </a:ext>
            </a:extLst>
          </p:cNvPr>
          <p:cNvSpPr>
            <a:spLocks/>
          </p:cNvSpPr>
          <p:nvPr/>
        </p:nvSpPr>
        <p:spPr>
          <a:xfrm>
            <a:off x="3529504" y="2682155"/>
            <a:ext cx="4920008" cy="2746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>
              <a:latin typeface="RijksoverheidSansWebText Regula"/>
            </a:endParaRP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1413A47A-47D4-6FDF-D711-6FCE80C2510B}"/>
              </a:ext>
            </a:extLst>
          </p:cNvPr>
          <p:cNvGrpSpPr/>
          <p:nvPr/>
        </p:nvGrpSpPr>
        <p:grpSpPr>
          <a:xfrm>
            <a:off x="7731737" y="2038229"/>
            <a:ext cx="725142" cy="2819592"/>
            <a:chOff x="10205411" y="1626925"/>
            <a:chExt cx="725142" cy="281959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A1516A-5BED-1C68-0679-A77CF66D741D}"/>
                </a:ext>
              </a:extLst>
            </p:cNvPr>
            <p:cNvSpPr/>
            <p:nvPr/>
          </p:nvSpPr>
          <p:spPr>
            <a:xfrm>
              <a:off x="10205412" y="1626925"/>
              <a:ext cx="720000" cy="1921867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90000"/>
                    <a:lumOff val="10000"/>
                  </a:schemeClr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B15B36-A44F-4B4A-F503-80FF12383ADF}"/>
                </a:ext>
              </a:extLst>
            </p:cNvPr>
            <p:cNvSpPr/>
            <p:nvPr/>
          </p:nvSpPr>
          <p:spPr>
            <a:xfrm>
              <a:off x="10205412" y="3547986"/>
              <a:ext cx="720000" cy="663514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RijksoverheidSansWebText Regula"/>
                </a:rPr>
                <a:t>Data-</a:t>
              </a:r>
              <a:endParaRPr lang="en-US" sz="1000">
                <a:solidFill>
                  <a:schemeClr val="bg1"/>
                </a:solidFill>
                <a:latin typeface="RijksoverheidSansWebText Regula"/>
                <a:ea typeface="Verdana"/>
              </a:endParaRPr>
            </a:p>
            <a:p>
              <a:pPr algn="ctr"/>
              <a:r>
                <a:rPr lang="en-US" sz="1000" err="1">
                  <a:solidFill>
                    <a:schemeClr val="bg1"/>
                  </a:solidFill>
                  <a:latin typeface="RijksoverheidSansWebText Regula"/>
                  <a:ea typeface="Verdana"/>
                </a:rPr>
                <a:t>kwaliteit</a:t>
              </a:r>
              <a:endParaRPr lang="en-US" sz="1000">
                <a:solidFill>
                  <a:schemeClr val="bg1"/>
                </a:solidFill>
                <a:latin typeface="RijksoverheidSansWebText Regula"/>
                <a:ea typeface="Verdana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53CF02E-4F92-B409-B942-2EA5FAD18504}"/>
                </a:ext>
              </a:extLst>
            </p:cNvPr>
            <p:cNvSpPr/>
            <p:nvPr/>
          </p:nvSpPr>
          <p:spPr>
            <a:xfrm>
              <a:off x="10205411" y="4149337"/>
              <a:ext cx="725142" cy="297180"/>
            </a:xfrm>
            <a:prstGeom prst="roundRect">
              <a:avLst/>
            </a:prstGeom>
            <a:solidFill>
              <a:srgbClr val="4214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RijksoverheidSansWebText Regula"/>
                </a:rPr>
                <a:t>WP9</a:t>
              </a:r>
              <a:endParaRPr lang="nl-NL" sz="1200">
                <a:latin typeface="RijksoverheidSansWebText Regula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23ECB6E-6E19-642F-5AF1-0C6CE18E3214}"/>
              </a:ext>
            </a:extLst>
          </p:cNvPr>
          <p:cNvSpPr/>
          <p:nvPr/>
        </p:nvSpPr>
        <p:spPr>
          <a:xfrm>
            <a:off x="2207322" y="1687294"/>
            <a:ext cx="6254425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>
                <a:solidFill>
                  <a:schemeClr val="tx1"/>
                </a:solidFill>
                <a:latin typeface="RijksoverheidSansWebText Regula"/>
              </a:rPr>
              <a:t>Centrale programmaonderdelen (WP1 – WP4)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028739-8A3D-7674-9DA0-350C26575F68}"/>
              </a:ext>
            </a:extLst>
          </p:cNvPr>
          <p:cNvSpPr/>
          <p:nvPr/>
        </p:nvSpPr>
        <p:spPr>
          <a:xfrm>
            <a:off x="2148203" y="4176969"/>
            <a:ext cx="1311855" cy="2430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 b="1">
                <a:solidFill>
                  <a:schemeClr val="tx1"/>
                </a:solidFill>
                <a:latin typeface="RijksoverheidSansWebText Regula"/>
              </a:rPr>
              <a:t>Technische programma</a:t>
            </a:r>
          </a:p>
          <a:p>
            <a:pPr algn="ctr"/>
            <a:r>
              <a:rPr lang="nl-NL" sz="1400" b="1">
                <a:solidFill>
                  <a:schemeClr val="tx1"/>
                </a:solidFill>
                <a:latin typeface="RijksoverheidSansWebText Regula"/>
              </a:rPr>
              <a:t>Onderdelen</a:t>
            </a:r>
          </a:p>
          <a:p>
            <a:pPr algn="ctr"/>
            <a:r>
              <a:rPr lang="nl-NL" sz="1400" b="1">
                <a:solidFill>
                  <a:schemeClr val="tx1"/>
                </a:solidFill>
                <a:latin typeface="RijksoverheidSansWebText Regula"/>
              </a:rPr>
              <a:t>(WP5 – W9)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5DBCB12D-D3BC-5C84-F9B0-D92D625CD6E7}"/>
              </a:ext>
            </a:extLst>
          </p:cNvPr>
          <p:cNvGrpSpPr/>
          <p:nvPr/>
        </p:nvGrpSpPr>
        <p:grpSpPr>
          <a:xfrm>
            <a:off x="3539227" y="2061309"/>
            <a:ext cx="725143" cy="2796512"/>
            <a:chOff x="6012901" y="1650005"/>
            <a:chExt cx="725143" cy="279651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9AAD86-585C-8ECB-4EFD-3BDF08C72C05}"/>
                </a:ext>
              </a:extLst>
            </p:cNvPr>
            <p:cNvSpPr/>
            <p:nvPr/>
          </p:nvSpPr>
          <p:spPr>
            <a:xfrm>
              <a:off x="6012902" y="3547986"/>
              <a:ext cx="725142" cy="663514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  <a:latin typeface="RijksoverheidSansWebText Regula"/>
                </a:rPr>
                <a:t>DAAMS</a:t>
              </a:r>
              <a:endParaRPr lang="nl-NL" sz="1050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3E5C00-D217-D046-69BB-A4B7125A8AF6}"/>
                </a:ext>
              </a:extLst>
            </p:cNvPr>
            <p:cNvSpPr/>
            <p:nvPr/>
          </p:nvSpPr>
          <p:spPr>
            <a:xfrm>
              <a:off x="6012901" y="1650005"/>
              <a:ext cx="725139" cy="1921867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90000"/>
                    <a:lumOff val="10000"/>
                  </a:schemeClr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7076AF3-8FCE-8D2D-513D-1E2788C92FEB}"/>
                </a:ext>
              </a:extLst>
            </p:cNvPr>
            <p:cNvSpPr/>
            <p:nvPr/>
          </p:nvSpPr>
          <p:spPr>
            <a:xfrm>
              <a:off x="6012902" y="4149337"/>
              <a:ext cx="725142" cy="297180"/>
            </a:xfrm>
            <a:prstGeom prst="roundRect">
              <a:avLst/>
            </a:prstGeom>
            <a:solidFill>
              <a:srgbClr val="4214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RijksoverheidSansWebText Regula"/>
                </a:rPr>
                <a:t>WP5</a:t>
              </a:r>
              <a:endParaRPr lang="nl-NL" sz="1200">
                <a:latin typeface="RijksoverheidSansWebText Regula"/>
              </a:endParaRP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C83BB79-955C-B4B5-BA1B-BBA95D54970E}"/>
              </a:ext>
            </a:extLst>
          </p:cNvPr>
          <p:cNvGrpSpPr/>
          <p:nvPr/>
        </p:nvGrpSpPr>
        <p:grpSpPr>
          <a:xfrm>
            <a:off x="4587355" y="2061309"/>
            <a:ext cx="739003" cy="2796512"/>
            <a:chOff x="7061029" y="1650005"/>
            <a:chExt cx="739003" cy="279651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C01F60-2214-308A-1813-30390BD941D5}"/>
                </a:ext>
              </a:extLst>
            </p:cNvPr>
            <p:cNvSpPr/>
            <p:nvPr/>
          </p:nvSpPr>
          <p:spPr>
            <a:xfrm>
              <a:off x="7074890" y="3547986"/>
              <a:ext cx="725142" cy="663514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  <a:latin typeface="RijksoverheidSansWebText Regula"/>
                </a:rPr>
                <a:t>Cata-</a:t>
              </a:r>
              <a:r>
                <a:rPr lang="en-US" sz="1050" err="1">
                  <a:solidFill>
                    <a:schemeClr val="bg1"/>
                  </a:solidFill>
                  <a:latin typeface="RijksoverheidSansWebText Regula"/>
                </a:rPr>
                <a:t>logus</a:t>
              </a:r>
              <a:endParaRPr lang="nl-NL" sz="1050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772120-EB74-D5EC-B1C5-CB22386FAEE2}"/>
                </a:ext>
              </a:extLst>
            </p:cNvPr>
            <p:cNvSpPr/>
            <p:nvPr/>
          </p:nvSpPr>
          <p:spPr>
            <a:xfrm>
              <a:off x="7072378" y="1650005"/>
              <a:ext cx="725139" cy="1921867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90000"/>
                    <a:lumOff val="10000"/>
                  </a:schemeClr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D9E625A-A582-CC5E-33A3-445F1E62491C}"/>
                </a:ext>
              </a:extLst>
            </p:cNvPr>
            <p:cNvSpPr/>
            <p:nvPr/>
          </p:nvSpPr>
          <p:spPr>
            <a:xfrm>
              <a:off x="7061029" y="4149337"/>
              <a:ext cx="725142" cy="297180"/>
            </a:xfrm>
            <a:prstGeom prst="roundRect">
              <a:avLst/>
            </a:prstGeom>
            <a:solidFill>
              <a:srgbClr val="4214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RijksoverheidSansWebText Regula"/>
                </a:rPr>
                <a:t>WP6</a:t>
              </a:r>
              <a:endParaRPr lang="nl-NL" sz="1200">
                <a:latin typeface="RijksoverheidSansWebText Regula"/>
              </a:endParaRP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5991E7FE-E822-5D30-2904-CCE708D38DE8}"/>
              </a:ext>
            </a:extLst>
          </p:cNvPr>
          <p:cNvGrpSpPr/>
          <p:nvPr/>
        </p:nvGrpSpPr>
        <p:grpSpPr>
          <a:xfrm>
            <a:off x="5635482" y="2061309"/>
            <a:ext cx="725444" cy="2796512"/>
            <a:chOff x="8109156" y="1650005"/>
            <a:chExt cx="725444" cy="279651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F87C13-0E4F-3100-D682-7A3811A39F2A}"/>
                </a:ext>
              </a:extLst>
            </p:cNvPr>
            <p:cNvSpPr/>
            <p:nvPr/>
          </p:nvSpPr>
          <p:spPr>
            <a:xfrm>
              <a:off x="8109458" y="3547986"/>
              <a:ext cx="725142" cy="663514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  <a:latin typeface="RijksoverheidSansWebText Regula"/>
                </a:rPr>
                <a:t>SPE</a:t>
              </a:r>
              <a:endParaRPr lang="nl-NL" sz="1050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1255339-C33C-4D53-23D4-34C72781E881}"/>
                </a:ext>
              </a:extLst>
            </p:cNvPr>
            <p:cNvSpPr/>
            <p:nvPr/>
          </p:nvSpPr>
          <p:spPr>
            <a:xfrm>
              <a:off x="8109159" y="1650005"/>
              <a:ext cx="725139" cy="1921867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90000"/>
                    <a:lumOff val="10000"/>
                  </a:schemeClr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6125738-C251-BBFC-472A-0223364B89EA}"/>
                </a:ext>
              </a:extLst>
            </p:cNvPr>
            <p:cNvSpPr/>
            <p:nvPr/>
          </p:nvSpPr>
          <p:spPr>
            <a:xfrm>
              <a:off x="8109156" y="4149337"/>
              <a:ext cx="725142" cy="297180"/>
            </a:xfrm>
            <a:prstGeom prst="roundRect">
              <a:avLst/>
            </a:prstGeom>
            <a:solidFill>
              <a:srgbClr val="4214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RijksoverheidSansWebText Regula"/>
                </a:rPr>
                <a:t>WP7</a:t>
              </a:r>
              <a:endParaRPr lang="nl-NL" sz="1200">
                <a:latin typeface="RijksoverheidSansWebText Regula"/>
              </a:endParaRP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C2A6C0D3-42FF-3D96-AC02-20FA3BB26ACD}"/>
              </a:ext>
            </a:extLst>
          </p:cNvPr>
          <p:cNvGrpSpPr/>
          <p:nvPr/>
        </p:nvGrpSpPr>
        <p:grpSpPr>
          <a:xfrm>
            <a:off x="6683609" y="2037423"/>
            <a:ext cx="728867" cy="2820398"/>
            <a:chOff x="9157283" y="1626119"/>
            <a:chExt cx="728867" cy="282039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4622EBC-B094-73BA-E861-F0BF66767535}"/>
                </a:ext>
              </a:extLst>
            </p:cNvPr>
            <p:cNvSpPr/>
            <p:nvPr/>
          </p:nvSpPr>
          <p:spPr>
            <a:xfrm>
              <a:off x="9161008" y="3547986"/>
              <a:ext cx="725142" cy="663514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  <a:latin typeface="RijksoverheidSansWebText Regula"/>
                </a:rPr>
                <a:t>Infra-</a:t>
              </a:r>
              <a:r>
                <a:rPr lang="en-US" sz="1050" err="1">
                  <a:solidFill>
                    <a:schemeClr val="bg1"/>
                  </a:solidFill>
                  <a:latin typeface="RijksoverheidSansWebText Regula"/>
                </a:rPr>
                <a:t>structuur</a:t>
              </a:r>
              <a:endParaRPr lang="nl-NL" sz="1050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63DA8E-F617-159F-007F-ECFF89AD11C0}"/>
                </a:ext>
              </a:extLst>
            </p:cNvPr>
            <p:cNvSpPr/>
            <p:nvPr/>
          </p:nvSpPr>
          <p:spPr>
            <a:xfrm>
              <a:off x="9160128" y="1626119"/>
              <a:ext cx="725139" cy="1921867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90000"/>
                    <a:lumOff val="10000"/>
                  </a:schemeClr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F89866A-7E09-6FA6-F60C-236B82E603D7}"/>
                </a:ext>
              </a:extLst>
            </p:cNvPr>
            <p:cNvSpPr/>
            <p:nvPr/>
          </p:nvSpPr>
          <p:spPr>
            <a:xfrm>
              <a:off x="9157283" y="4149337"/>
              <a:ext cx="725142" cy="297180"/>
            </a:xfrm>
            <a:prstGeom prst="roundRect">
              <a:avLst/>
            </a:prstGeom>
            <a:solidFill>
              <a:srgbClr val="4214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RijksoverheidSansWebText Regula"/>
                </a:rPr>
                <a:t>WP8</a:t>
              </a:r>
              <a:endParaRPr lang="nl-NL" sz="1200">
                <a:latin typeface="RijksoverheidSansWebText Regula"/>
              </a:endParaRP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C953FFCF-276C-3285-BC4D-EEA305D513A4}"/>
              </a:ext>
            </a:extLst>
          </p:cNvPr>
          <p:cNvGrpSpPr/>
          <p:nvPr/>
        </p:nvGrpSpPr>
        <p:grpSpPr>
          <a:xfrm>
            <a:off x="2723887" y="3567529"/>
            <a:ext cx="5737860" cy="297180"/>
            <a:chOff x="5197561" y="3156225"/>
            <a:chExt cx="5737860" cy="297180"/>
          </a:xfrm>
        </p:grpSpPr>
        <p:sp>
          <p:nvSpPr>
            <p:cNvPr id="47" name="Arrow: Chevron 46">
              <a:extLst>
                <a:ext uri="{FF2B5EF4-FFF2-40B4-BE49-F238E27FC236}">
                  <a16:creationId xmlns:a16="http://schemas.microsoft.com/office/drawing/2014/main" id="{D1147E10-251A-443D-77CD-B973052A94DF}"/>
                </a:ext>
              </a:extLst>
            </p:cNvPr>
            <p:cNvSpPr/>
            <p:nvPr/>
          </p:nvSpPr>
          <p:spPr>
            <a:xfrm>
              <a:off x="5850577" y="3156225"/>
              <a:ext cx="5084844" cy="29718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200">
                  <a:solidFill>
                    <a:srgbClr val="00689A">
                      <a:lumMod val="50000"/>
                    </a:srgbClr>
                  </a:solidFill>
                  <a:latin typeface="RijksoverheidSansWebText Regula"/>
                </a:rPr>
                <a:t>P</a:t>
              </a:r>
              <a:r>
                <a:rPr lang="nl-NL" sz="1200" b="0">
                  <a:solidFill>
                    <a:srgbClr val="00689A">
                      <a:lumMod val="50000"/>
                    </a:srgbClr>
                  </a:solidFill>
                  <a:latin typeface="RijksoverheidSansWebText Regula"/>
                </a:rPr>
                <a:t>rogramma-duurzaamheid</a:t>
              </a:r>
              <a:endParaRPr lang="nl-NL" sz="1200">
                <a:solidFill>
                  <a:schemeClr val="tx1"/>
                </a:solidFill>
                <a:latin typeface="RijksoverheidSansWebText Regula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1CA235A-73D2-4248-0F75-E7498471899C}"/>
                </a:ext>
              </a:extLst>
            </p:cNvPr>
            <p:cNvSpPr/>
            <p:nvPr/>
          </p:nvSpPr>
          <p:spPr>
            <a:xfrm>
              <a:off x="5197561" y="3156225"/>
              <a:ext cx="815340" cy="297180"/>
            </a:xfrm>
            <a:prstGeom prst="roundRect">
              <a:avLst/>
            </a:prstGeom>
            <a:solidFill>
              <a:srgbClr val="4214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RijksoverheidSansWebText Regula"/>
                </a:rPr>
                <a:t>WP4</a:t>
              </a:r>
              <a:endParaRPr lang="nl-NL" sz="1200">
                <a:latin typeface="RijksoverheidSansWebText Regula"/>
              </a:endParaRP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A996B588-DBC7-D1D3-949F-E37E207F3C62}"/>
              </a:ext>
            </a:extLst>
          </p:cNvPr>
          <p:cNvGrpSpPr/>
          <p:nvPr/>
        </p:nvGrpSpPr>
        <p:grpSpPr>
          <a:xfrm>
            <a:off x="2457187" y="2563382"/>
            <a:ext cx="6004560" cy="297180"/>
            <a:chOff x="4930861" y="2152078"/>
            <a:chExt cx="6004560" cy="297180"/>
          </a:xfrm>
        </p:grpSpPr>
        <p:sp>
          <p:nvSpPr>
            <p:cNvPr id="51" name="Arrow: Chevron 50">
              <a:extLst>
                <a:ext uri="{FF2B5EF4-FFF2-40B4-BE49-F238E27FC236}">
                  <a16:creationId xmlns:a16="http://schemas.microsoft.com/office/drawing/2014/main" id="{3377D749-83B6-9FBB-BFB4-80A6E0EB79AC}"/>
                </a:ext>
              </a:extLst>
            </p:cNvPr>
            <p:cNvSpPr/>
            <p:nvPr/>
          </p:nvSpPr>
          <p:spPr>
            <a:xfrm>
              <a:off x="5850577" y="2152078"/>
              <a:ext cx="5084844" cy="29718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200">
                  <a:solidFill>
                    <a:srgbClr val="00689A">
                      <a:lumMod val="50000"/>
                    </a:srgbClr>
                  </a:solidFill>
                  <a:latin typeface="RijksoverheidSansWebText Regula"/>
                </a:rPr>
                <a:t>P</a:t>
              </a:r>
              <a:r>
                <a:rPr lang="nl-NL" sz="1200" b="0">
                  <a:solidFill>
                    <a:srgbClr val="00689A">
                      <a:lumMod val="50000"/>
                    </a:srgbClr>
                  </a:solidFill>
                  <a:latin typeface="RijksoverheidSansWebText Regula"/>
                </a:rPr>
                <a:t>ublicaties, training en ondersteuning</a:t>
              </a:r>
              <a:endParaRPr lang="nl-NL" sz="1200">
                <a:solidFill>
                  <a:schemeClr val="tx1"/>
                </a:solidFill>
                <a:latin typeface="RijksoverheidSansWebText Regula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85ED395-167A-708C-8445-452329D18BB0}"/>
                </a:ext>
              </a:extLst>
            </p:cNvPr>
            <p:cNvSpPr/>
            <p:nvPr/>
          </p:nvSpPr>
          <p:spPr>
            <a:xfrm>
              <a:off x="5197561" y="2152078"/>
              <a:ext cx="815340" cy="297180"/>
            </a:xfrm>
            <a:prstGeom prst="roundRect">
              <a:avLst/>
            </a:prstGeom>
            <a:solidFill>
              <a:srgbClr val="4214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>
                  <a:latin typeface="RijksoverheidSansWebText Regula"/>
                </a:rPr>
                <a:t>WP2</a:t>
              </a:r>
              <a:endParaRPr lang="nl-NL" sz="1200">
                <a:latin typeface="RijksoverheidSansWebText Regula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2A67450-7D32-7A4A-DFD6-2C5B5894F6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0861" y="2303420"/>
              <a:ext cx="266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0B39A6B2-B13E-EF94-10AB-BE197CABCE6D}"/>
              </a:ext>
            </a:extLst>
          </p:cNvPr>
          <p:cNvGrpSpPr/>
          <p:nvPr/>
        </p:nvGrpSpPr>
        <p:grpSpPr>
          <a:xfrm>
            <a:off x="2457187" y="3065455"/>
            <a:ext cx="6004560" cy="297180"/>
            <a:chOff x="4930861" y="2654151"/>
            <a:chExt cx="6004560" cy="297180"/>
          </a:xfrm>
        </p:grpSpPr>
        <p:sp>
          <p:nvSpPr>
            <p:cNvPr id="56" name="Arrow: Chevron 55">
              <a:extLst>
                <a:ext uri="{FF2B5EF4-FFF2-40B4-BE49-F238E27FC236}">
                  <a16:creationId xmlns:a16="http://schemas.microsoft.com/office/drawing/2014/main" id="{0FF1C319-0707-7867-F9A1-02D0DE25D4D3}"/>
                </a:ext>
              </a:extLst>
            </p:cNvPr>
            <p:cNvSpPr/>
            <p:nvPr/>
          </p:nvSpPr>
          <p:spPr>
            <a:xfrm>
              <a:off x="5850577" y="2654151"/>
              <a:ext cx="5084844" cy="29718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00000"/>
                </a:lnSpc>
                <a:buNone/>
              </a:pPr>
              <a:r>
                <a:rPr lang="nl-NL" sz="1200">
                  <a:solidFill>
                    <a:srgbClr val="00689A">
                      <a:lumMod val="50000"/>
                    </a:srgbClr>
                  </a:solidFill>
                  <a:latin typeface="RijksoverheidSansWebText Regula"/>
                </a:rPr>
                <a:t>P</a:t>
              </a:r>
              <a:r>
                <a:rPr lang="nl-NL" sz="1200" b="0">
                  <a:solidFill>
                    <a:srgbClr val="00689A">
                      <a:lumMod val="50000"/>
                    </a:srgbClr>
                  </a:solidFill>
                  <a:latin typeface="RijksoverheidSansWebText Regula"/>
                </a:rPr>
                <a:t>rogramma-evaluatie 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9D2F43E-B548-A466-7856-B3714F1CEE38}"/>
                </a:ext>
              </a:extLst>
            </p:cNvPr>
            <p:cNvSpPr/>
            <p:nvPr/>
          </p:nvSpPr>
          <p:spPr>
            <a:xfrm>
              <a:off x="5197561" y="2654151"/>
              <a:ext cx="815340" cy="297180"/>
            </a:xfrm>
            <a:prstGeom prst="roundRect">
              <a:avLst/>
            </a:prstGeom>
            <a:solidFill>
              <a:srgbClr val="4214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RijksoverheidSansWebText Regula"/>
                </a:rPr>
                <a:t>WP3</a:t>
              </a:r>
              <a:endParaRPr lang="nl-NL" sz="1200">
                <a:latin typeface="RijksoverheidSansWebText Regula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172E235-E3DD-CA39-CE85-FE2498C062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0861" y="2801895"/>
              <a:ext cx="266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FE6F769C-40D7-01E8-FFB7-53BD1035506B}"/>
              </a:ext>
            </a:extLst>
          </p:cNvPr>
          <p:cNvGrpSpPr/>
          <p:nvPr/>
        </p:nvGrpSpPr>
        <p:grpSpPr>
          <a:xfrm>
            <a:off x="2457187" y="2003911"/>
            <a:ext cx="6004560" cy="1696584"/>
            <a:chOff x="4930861" y="1592607"/>
            <a:chExt cx="6004560" cy="1696584"/>
          </a:xfrm>
        </p:grpSpPr>
        <p:sp>
          <p:nvSpPr>
            <p:cNvPr id="61" name="Arrow: Chevron 60">
              <a:extLst>
                <a:ext uri="{FF2B5EF4-FFF2-40B4-BE49-F238E27FC236}">
                  <a16:creationId xmlns:a16="http://schemas.microsoft.com/office/drawing/2014/main" id="{57ED6EDC-D81C-31AF-68BE-823D25C86D34}"/>
                </a:ext>
              </a:extLst>
            </p:cNvPr>
            <p:cNvSpPr/>
            <p:nvPr/>
          </p:nvSpPr>
          <p:spPr>
            <a:xfrm>
              <a:off x="5850577" y="1650005"/>
              <a:ext cx="5084844" cy="29718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00000"/>
                </a:lnSpc>
                <a:buNone/>
              </a:pPr>
              <a:r>
                <a:rPr lang="nl-NL" sz="1200">
                  <a:solidFill>
                    <a:srgbClr val="00689A">
                      <a:lumMod val="50000"/>
                    </a:srgbClr>
                  </a:solidFill>
                  <a:latin typeface="RijksoverheidSansWebText Regula"/>
                </a:rPr>
                <a:t>M</a:t>
              </a:r>
              <a:r>
                <a:rPr lang="nl-NL" sz="1200" b="0">
                  <a:solidFill>
                    <a:srgbClr val="00689A">
                      <a:lumMod val="50000"/>
                    </a:srgbClr>
                  </a:solidFill>
                  <a:latin typeface="RijksoverheidSansWebText Regula"/>
                </a:rPr>
                <a:t>anagement en coördinatie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22CD9B09-A070-B92E-7A82-00F15CA2ECBD}"/>
                </a:ext>
              </a:extLst>
            </p:cNvPr>
            <p:cNvSpPr/>
            <p:nvPr/>
          </p:nvSpPr>
          <p:spPr>
            <a:xfrm>
              <a:off x="5197561" y="1650005"/>
              <a:ext cx="815340" cy="297180"/>
            </a:xfrm>
            <a:prstGeom prst="roundRect">
              <a:avLst/>
            </a:prstGeom>
            <a:solidFill>
              <a:srgbClr val="4214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RijksoverheidSansWebText Regula"/>
                </a:rPr>
                <a:t>WP1</a:t>
              </a:r>
              <a:endParaRPr lang="nl-NL" sz="1200">
                <a:latin typeface="RijksoverheidSansWebText Regula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D7860B1-B770-7EC1-13A8-0C6D00EB1B60}"/>
                </a:ext>
              </a:extLst>
            </p:cNvPr>
            <p:cNvCxnSpPr/>
            <p:nvPr/>
          </p:nvCxnSpPr>
          <p:spPr>
            <a:xfrm>
              <a:off x="4930861" y="1592607"/>
              <a:ext cx="0" cy="1696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058957-7950-366E-534A-C96267D96E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0861" y="1798595"/>
              <a:ext cx="266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70D9489-054A-E863-1DCC-953557E4F1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0861" y="3289191"/>
              <a:ext cx="266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3E3599F8-8C38-284A-75CE-015B9C4A8F5B}"/>
              </a:ext>
            </a:extLst>
          </p:cNvPr>
          <p:cNvSpPr/>
          <p:nvPr/>
        </p:nvSpPr>
        <p:spPr>
          <a:xfrm>
            <a:off x="3679009" y="5790118"/>
            <a:ext cx="1659388" cy="646115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50">
                <a:solidFill>
                  <a:schemeClr val="bg1"/>
                </a:solidFill>
                <a:latin typeface="RijksoverheidSansWebText Regula"/>
              </a:rPr>
              <a:t>Eisen en specificaties</a:t>
            </a:r>
          </a:p>
        </p:txBody>
      </p:sp>
      <p:sp>
        <p:nvSpPr>
          <p:cNvPr id="70" name="Arrow: Chevron 69">
            <a:extLst>
              <a:ext uri="{FF2B5EF4-FFF2-40B4-BE49-F238E27FC236}">
                <a16:creationId xmlns:a16="http://schemas.microsoft.com/office/drawing/2014/main" id="{C6A361C4-8D87-9F7F-A2A8-9831F341C68B}"/>
              </a:ext>
            </a:extLst>
          </p:cNvPr>
          <p:cNvSpPr/>
          <p:nvPr/>
        </p:nvSpPr>
        <p:spPr>
          <a:xfrm>
            <a:off x="5281151" y="5818056"/>
            <a:ext cx="1659388" cy="64611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>
                <a:solidFill>
                  <a:schemeClr val="bg1"/>
                </a:solidFill>
                <a:latin typeface="RijksoverheidSansWebText Regula"/>
              </a:rPr>
              <a:t>Pilots</a:t>
            </a: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39E7DB39-1C9C-CE03-D94F-3C2FD4C6B057}"/>
              </a:ext>
            </a:extLst>
          </p:cNvPr>
          <p:cNvSpPr/>
          <p:nvPr/>
        </p:nvSpPr>
        <p:spPr>
          <a:xfrm>
            <a:off x="6798319" y="5823927"/>
            <a:ext cx="1621111" cy="646115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50">
                <a:solidFill>
                  <a:schemeClr val="bg1"/>
                </a:solidFill>
                <a:latin typeface="RijksoverheidSansWebText Regula"/>
              </a:rPr>
              <a:t>Operationele</a:t>
            </a:r>
          </a:p>
          <a:p>
            <a:pPr algn="ctr"/>
            <a:r>
              <a:rPr lang="nl-NL" sz="1050">
                <a:solidFill>
                  <a:schemeClr val="bg1"/>
                </a:solidFill>
                <a:latin typeface="RijksoverheidSansWebText Regula"/>
              </a:rPr>
              <a:t>oplossingen</a:t>
            </a:r>
            <a:endParaRPr lang="nl-NL" sz="1050">
              <a:solidFill>
                <a:schemeClr val="bg1"/>
              </a:solidFill>
              <a:latin typeface="RijksoverheidSansWebText Regula"/>
              <a:ea typeface="Verdana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DD3EA07D-6619-1006-BE40-30B75324802D}"/>
              </a:ext>
            </a:extLst>
          </p:cNvPr>
          <p:cNvGrpSpPr/>
          <p:nvPr/>
        </p:nvGrpSpPr>
        <p:grpSpPr>
          <a:xfrm>
            <a:off x="3679165" y="4844262"/>
            <a:ext cx="4434666" cy="362971"/>
            <a:chOff x="6004921" y="4432958"/>
            <a:chExt cx="4434666" cy="362971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9130774-B2CE-CE5C-3AC4-A3855B62CC63}"/>
                </a:ext>
              </a:extLst>
            </p:cNvPr>
            <p:cNvCxnSpPr>
              <a:cxnSpLocks/>
            </p:cNvCxnSpPr>
            <p:nvPr/>
          </p:nvCxnSpPr>
          <p:spPr>
            <a:xfrm>
              <a:off x="6409196" y="4432958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4CE3F5-140F-1524-8B66-CF5951FB188B}"/>
                </a:ext>
              </a:extLst>
            </p:cNvPr>
            <p:cNvCxnSpPr>
              <a:cxnSpLocks/>
            </p:cNvCxnSpPr>
            <p:nvPr/>
          </p:nvCxnSpPr>
          <p:spPr>
            <a:xfrm>
              <a:off x="7434899" y="4432958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B569E44-8058-F8A4-B402-86BABA89D7B0}"/>
                </a:ext>
              </a:extLst>
            </p:cNvPr>
            <p:cNvCxnSpPr>
              <a:cxnSpLocks/>
            </p:cNvCxnSpPr>
            <p:nvPr/>
          </p:nvCxnSpPr>
          <p:spPr>
            <a:xfrm>
              <a:off x="9519854" y="4432958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7BB688B-B6D7-B282-7EC1-494F0F7E5DA9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587" y="4432958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76A5461-86EB-710C-05D6-17EBD9DF5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4921" y="4795929"/>
              <a:ext cx="44291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B26EBB9-1490-685D-CAA3-B2476C2C7DCB}"/>
                </a:ext>
              </a:extLst>
            </p:cNvPr>
            <p:cNvCxnSpPr>
              <a:cxnSpLocks/>
            </p:cNvCxnSpPr>
            <p:nvPr/>
          </p:nvCxnSpPr>
          <p:spPr>
            <a:xfrm>
              <a:off x="8470413" y="4432958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EBC787F9-2D64-3ECF-E596-5A02E39C6E0D}"/>
              </a:ext>
            </a:extLst>
          </p:cNvPr>
          <p:cNvGrpSpPr/>
          <p:nvPr/>
        </p:nvGrpSpPr>
        <p:grpSpPr>
          <a:xfrm>
            <a:off x="3558202" y="5129730"/>
            <a:ext cx="4891310" cy="739122"/>
            <a:chOff x="6031876" y="4718426"/>
            <a:chExt cx="4891310" cy="739122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35E1A553-B332-58E7-E0EE-1C0390DE8CD0}"/>
                </a:ext>
              </a:extLst>
            </p:cNvPr>
            <p:cNvSpPr/>
            <p:nvPr/>
          </p:nvSpPr>
          <p:spPr>
            <a:xfrm>
              <a:off x="6831466" y="5254172"/>
              <a:ext cx="772132" cy="165677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latin typeface="RijksoverheidSansWebText Regula"/>
                </a:rPr>
                <a:t>Fase 1</a:t>
              </a:r>
              <a:endParaRPr lang="nl-NL" sz="900" b="1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2A2F036-8C2E-C739-906A-E908F99A0977}"/>
                </a:ext>
              </a:extLst>
            </p:cNvPr>
            <p:cNvSpPr/>
            <p:nvPr/>
          </p:nvSpPr>
          <p:spPr>
            <a:xfrm>
              <a:off x="8379729" y="5291871"/>
              <a:ext cx="772132" cy="16567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latin typeface="RijksoverheidSansWebText Regula"/>
                </a:rPr>
                <a:t>Fase 2</a:t>
              </a:r>
              <a:endParaRPr lang="nl-NL" sz="900" b="1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472B0EA5-85F7-759B-BEA5-2739078C420D}"/>
                </a:ext>
              </a:extLst>
            </p:cNvPr>
            <p:cNvSpPr/>
            <p:nvPr/>
          </p:nvSpPr>
          <p:spPr>
            <a:xfrm>
              <a:off x="9948504" y="5291871"/>
              <a:ext cx="772132" cy="16567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latin typeface="RijksoverheidSansWebText Regula"/>
                </a:rPr>
                <a:t>Fase 3</a:t>
              </a:r>
              <a:endParaRPr lang="nl-NL" sz="900" b="1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85" name="Arrow: Chevron 84">
              <a:extLst>
                <a:ext uri="{FF2B5EF4-FFF2-40B4-BE49-F238E27FC236}">
                  <a16:creationId xmlns:a16="http://schemas.microsoft.com/office/drawing/2014/main" id="{C2139A5D-C311-C076-739C-6B8E4A02FDEF}"/>
                </a:ext>
              </a:extLst>
            </p:cNvPr>
            <p:cNvSpPr/>
            <p:nvPr/>
          </p:nvSpPr>
          <p:spPr>
            <a:xfrm>
              <a:off x="6031876" y="4858693"/>
              <a:ext cx="4891310" cy="165677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latin typeface="RijksoverheidSansWebText Regula"/>
                </a:rPr>
                <a:t>2024 - 2027</a:t>
              </a:r>
              <a:endParaRPr lang="nl-NL" sz="900" b="1">
                <a:solidFill>
                  <a:schemeClr val="bg1"/>
                </a:solidFill>
                <a:latin typeface="RijksoverheidSansWebText Regula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A3987D6-B3A0-B4C2-BF80-0C033DA5F8CE}"/>
                </a:ext>
              </a:extLst>
            </p:cNvPr>
            <p:cNvSpPr txBox="1"/>
            <p:nvPr/>
          </p:nvSpPr>
          <p:spPr>
            <a:xfrm>
              <a:off x="6038125" y="4718426"/>
              <a:ext cx="914323" cy="1314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r>
                <a:rPr lang="nl-NL" sz="900" b="1">
                  <a:solidFill>
                    <a:schemeClr val="tx1"/>
                  </a:solidFill>
                  <a:latin typeface="RijksoverheidSansWebText Regula"/>
                </a:rPr>
                <a:t>Procesfases</a:t>
              </a:r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4CF85682-BCA6-4110-8B96-498E3C54D896}"/>
              </a:ext>
            </a:extLst>
          </p:cNvPr>
          <p:cNvGrpSpPr/>
          <p:nvPr/>
        </p:nvGrpSpPr>
        <p:grpSpPr>
          <a:xfrm>
            <a:off x="8558503" y="1533916"/>
            <a:ext cx="994607" cy="5077305"/>
            <a:chOff x="11032177" y="1122612"/>
            <a:chExt cx="994607" cy="507730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F427B82-C404-642C-D444-5E01DF754A5F}"/>
                </a:ext>
              </a:extLst>
            </p:cNvPr>
            <p:cNvSpPr/>
            <p:nvPr/>
          </p:nvSpPr>
          <p:spPr>
            <a:xfrm>
              <a:off x="11032178" y="1275989"/>
              <a:ext cx="994606" cy="49239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RijksoverheidSansWebText Regula"/>
                  <a:ea typeface="Verdana"/>
                </a:rPr>
                <a:t>WP10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RijksoverheidSansWebText Regula"/>
                </a:rPr>
                <a:t>(‘</a:t>
              </a:r>
              <a:r>
                <a:rPr lang="en-US" sz="1400" b="1" err="1">
                  <a:solidFill>
                    <a:schemeClr val="bg1"/>
                  </a:solidFill>
                  <a:latin typeface="RijksoverheidSansWebText Regula"/>
                </a:rPr>
                <a:t>beleid</a:t>
              </a:r>
              <a:r>
                <a:rPr lang="en-US" sz="1400" b="1">
                  <a:solidFill>
                    <a:schemeClr val="bg1"/>
                  </a:solidFill>
                  <a:latin typeface="RijksoverheidSansWebText Regula"/>
                </a:rPr>
                <a:t>’ </a:t>
              </a:r>
              <a:r>
                <a:rPr lang="en-US" sz="1400" b="1" err="1">
                  <a:solidFill>
                    <a:schemeClr val="bg1"/>
                  </a:solidFill>
                  <a:latin typeface="RijksoverheidSansWebText Regula"/>
                </a:rPr>
                <a:t>i.s.m</a:t>
              </a:r>
              <a:r>
                <a:rPr lang="en-US" sz="1400" b="1">
                  <a:solidFill>
                    <a:schemeClr val="bg1"/>
                  </a:solidFill>
                  <a:latin typeface="RijksoverheidSansWebText Regula"/>
                </a:rPr>
                <a:t>. VWS):</a:t>
              </a:r>
            </a:p>
            <a:p>
              <a:pPr algn="ctr"/>
              <a:endParaRPr lang="en-US" sz="1400" b="1">
                <a:solidFill>
                  <a:schemeClr val="bg1"/>
                </a:solidFill>
                <a:latin typeface="RijksoverheidSansWebText Regula"/>
              </a:endParaRP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RijksoverheidSansWebText Regula"/>
                </a:rPr>
                <a:t>H</a:t>
              </a:r>
              <a:r>
                <a:rPr lang="nl-NL" sz="1400" b="1">
                  <a:solidFill>
                    <a:schemeClr val="bg1"/>
                  </a:solidFill>
                  <a:latin typeface="RijksoverheidSansWebText Regula"/>
                </a:rPr>
                <a:t>DAB-</a:t>
              </a:r>
              <a:endParaRPr lang="nl-NL" sz="2000">
                <a:solidFill>
                  <a:schemeClr val="bg1"/>
                </a:solidFill>
                <a:latin typeface="RijksoverheidSansWebText Regula"/>
                <a:ea typeface="Verdana"/>
              </a:endParaRPr>
            </a:p>
            <a:p>
              <a:pPr algn="ctr"/>
              <a:r>
                <a:rPr lang="nl-NL" sz="1400" b="1">
                  <a:solidFill>
                    <a:schemeClr val="bg1"/>
                  </a:solidFill>
                  <a:latin typeface="RijksoverheidSansWebText Regula"/>
                </a:rPr>
                <a:t>Vestiging</a:t>
              </a:r>
              <a:endParaRPr lang="nl-NL" sz="1400" b="1">
                <a:solidFill>
                  <a:schemeClr val="bg1"/>
                </a:solidFill>
                <a:latin typeface="RijksoverheidSansWebText Regula"/>
                <a:ea typeface="Verdana"/>
              </a:endParaRPr>
            </a:p>
            <a:p>
              <a:pPr algn="ctr"/>
              <a:endParaRPr lang="nl-NL" sz="1400" b="1">
                <a:solidFill>
                  <a:schemeClr val="tx1"/>
                </a:solidFill>
                <a:latin typeface="RijksoverheidSansWebText Regula"/>
                <a:ea typeface="Verdana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674B59D-98C3-C246-F723-797ADCF3B5D2}"/>
                </a:ext>
              </a:extLst>
            </p:cNvPr>
            <p:cNvSpPr/>
            <p:nvPr/>
          </p:nvSpPr>
          <p:spPr>
            <a:xfrm>
              <a:off x="11032177" y="1122612"/>
              <a:ext cx="994603" cy="297180"/>
            </a:xfrm>
            <a:prstGeom prst="roundRect">
              <a:avLst/>
            </a:prstGeom>
            <a:solidFill>
              <a:srgbClr val="4214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>
                  <a:latin typeface="RijksoverheidSansWebText Regula"/>
                </a:rPr>
                <a:t>WP10</a:t>
              </a:r>
              <a:endParaRPr lang="nl-NL" sz="1200">
                <a:latin typeface="RijksoverheidSansWebText Regula"/>
              </a:endParaRPr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0E4CAAB6-CB5B-A599-E11A-AFB972A28592}"/>
              </a:ext>
            </a:extLst>
          </p:cNvPr>
          <p:cNvSpPr txBox="1"/>
          <p:nvPr/>
        </p:nvSpPr>
        <p:spPr>
          <a:xfrm>
            <a:off x="613433" y="1053635"/>
            <a:ext cx="95689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kern="1200" noProof="0">
                <a:solidFill>
                  <a:srgbClr val="42145F"/>
                </a:solidFill>
                <a:ea typeface="+mj-lt"/>
                <a:cs typeface="+mj-lt"/>
              </a:rPr>
              <a:t>Het programma bestaat uit 10 werkpakketten</a:t>
            </a:r>
            <a:endParaRPr lang="nl-NL" noProof="0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F1A9CE1D-0E96-51A1-82CA-E6904B0AD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33" y="348800"/>
            <a:ext cx="11111268" cy="62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WS Extern wit thema">
  <a:themeElements>
    <a:clrScheme name="VWS Extern wit 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05B"/>
      </a:accent1>
      <a:accent2>
        <a:srgbClr val="A90061"/>
      </a:accent2>
      <a:accent3>
        <a:srgbClr val="E17000"/>
      </a:accent3>
      <a:accent4>
        <a:srgbClr val="F9E11E"/>
      </a:accent4>
      <a:accent5>
        <a:srgbClr val="76D2B6"/>
      </a:accent5>
      <a:accent6>
        <a:srgbClr val="999999"/>
      </a:accent6>
      <a:hlink>
        <a:srgbClr val="0000FF"/>
      </a:hlink>
      <a:folHlink>
        <a:srgbClr val="FF00FF"/>
      </a:folHlink>
    </a:clrScheme>
    <a:fontScheme name="VWS Extern wit 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WS Extern wit 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WS Extern wit thema">
  <a:themeElements>
    <a:clrScheme name="VWS Kleuren">
      <a:dk1>
        <a:sysClr val="windowText" lastClr="000000"/>
      </a:dk1>
      <a:lt1>
        <a:sysClr val="window" lastClr="FFFFFF"/>
      </a:lt1>
      <a:dk2>
        <a:srgbClr val="00305B"/>
      </a:dk2>
      <a:lt2>
        <a:srgbClr val="CCCCCC"/>
      </a:lt2>
      <a:accent1>
        <a:srgbClr val="00305B"/>
      </a:accent1>
      <a:accent2>
        <a:srgbClr val="A90061"/>
      </a:accent2>
      <a:accent3>
        <a:srgbClr val="E17000"/>
      </a:accent3>
      <a:accent4>
        <a:srgbClr val="F9E11E"/>
      </a:accent4>
      <a:accent5>
        <a:srgbClr val="76D2B6"/>
      </a:accent5>
      <a:accent6>
        <a:srgbClr val="999999"/>
      </a:accent6>
      <a:hlink>
        <a:srgbClr val="E17000"/>
      </a:hlink>
      <a:folHlink>
        <a:srgbClr val="E17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keholder strategie - concept juli nieuw 2" id="{53410F3E-C847-4D10-B6FC-BE8AAF2051A0}" vid="{35F16896-A2A6-4A30-A503-D87BDEF5F0D8}"/>
    </a:ext>
  </a:extLst>
</a:theme>
</file>

<file path=ppt/theme/theme3.xml><?xml version="1.0" encoding="utf-8"?>
<a:theme xmlns:a="http://schemas.openxmlformats.org/drawingml/2006/main" name="2_VWS Extern wit thema">
  <a:themeElements>
    <a:clrScheme name="VWS Kleuren">
      <a:dk1>
        <a:sysClr val="windowText" lastClr="000000"/>
      </a:dk1>
      <a:lt1>
        <a:sysClr val="window" lastClr="FFFFFF"/>
      </a:lt1>
      <a:dk2>
        <a:srgbClr val="00305B"/>
      </a:dk2>
      <a:lt2>
        <a:srgbClr val="CCCCCC"/>
      </a:lt2>
      <a:accent1>
        <a:srgbClr val="00305B"/>
      </a:accent1>
      <a:accent2>
        <a:srgbClr val="A90061"/>
      </a:accent2>
      <a:accent3>
        <a:srgbClr val="E17000"/>
      </a:accent3>
      <a:accent4>
        <a:srgbClr val="F9E11E"/>
      </a:accent4>
      <a:accent5>
        <a:srgbClr val="76D2B6"/>
      </a:accent5>
      <a:accent6>
        <a:srgbClr val="999999"/>
      </a:accent6>
      <a:hlink>
        <a:srgbClr val="E17000"/>
      </a:hlink>
      <a:folHlink>
        <a:srgbClr val="E17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keholder strategie - concept juli nieuw 2" id="{53410F3E-C847-4D10-B6FC-BE8AAF2051A0}" vid="{762A1E60-BE65-4F58-8E1E-643BAE8FCB33}"/>
    </a:ext>
  </a:extLst>
</a:theme>
</file>

<file path=ppt/theme/theme4.xml><?xml version="1.0" encoding="utf-8"?>
<a:theme xmlns:a="http://schemas.openxmlformats.org/drawingml/2006/main" name="VWS Extern wit thema">
  <a:themeElements>
    <a:clrScheme name="VWS Extern wit 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05B"/>
      </a:accent1>
      <a:accent2>
        <a:srgbClr val="A90061"/>
      </a:accent2>
      <a:accent3>
        <a:srgbClr val="E17000"/>
      </a:accent3>
      <a:accent4>
        <a:srgbClr val="F9E11E"/>
      </a:accent4>
      <a:accent5>
        <a:srgbClr val="76D2B6"/>
      </a:accent5>
      <a:accent6>
        <a:srgbClr val="999999"/>
      </a:accent6>
      <a:hlink>
        <a:srgbClr val="0000FF"/>
      </a:hlink>
      <a:folHlink>
        <a:srgbClr val="FF00FF"/>
      </a:folHlink>
    </a:clrScheme>
    <a:fontScheme name="VWS Extern wit 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WS Extern wit 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dd27220e-82ca-4261-9319-0c79a49877e1" xsi:nil="true"/>
    <lcf76f155ced4ddcb4097134ff3c332f xmlns="5b0a7fed-c8f1-488e-b11f-d579ddd640a4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CD44E47151C49A0BE76EEB6EAA3D7" ma:contentTypeVersion="17" ma:contentTypeDescription="Een nieuw document maken." ma:contentTypeScope="" ma:versionID="113811999f6cd9f3987250c8da0f5622">
  <xsd:schema xmlns:xsd="http://www.w3.org/2001/XMLSchema" xmlns:xs="http://www.w3.org/2001/XMLSchema" xmlns:p="http://schemas.microsoft.com/office/2006/metadata/properties" xmlns:ns1="http://schemas.microsoft.com/sharepoint/v3" xmlns:ns2="5b0a7fed-c8f1-488e-b11f-d579ddd640a4" xmlns:ns3="dd27220e-82ca-4261-9319-0c79a49877e1" targetNamespace="http://schemas.microsoft.com/office/2006/metadata/properties" ma:root="true" ma:fieldsID="20888619d1ab58218b412324a5368605" ns1:_="" ns2:_="" ns3:_="">
    <xsd:import namespace="http://schemas.microsoft.com/sharepoint/v3"/>
    <xsd:import namespace="5b0a7fed-c8f1-488e-b11f-d579ddd640a4"/>
    <xsd:import namespace="dd27220e-82ca-4261-9319-0c79a4987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a7fed-c8f1-488e-b11f-d579ddd64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a104d5ce-f540-4606-a78d-e5febbb94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7220e-82ca-4261-9319-0c79a49877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b258314-42fe-45ae-9a05-36687acd1560}" ma:internalName="TaxCatchAll" ma:showField="CatchAllData" ma:web="dd27220e-82ca-4261-9319-0c79a4987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78D4ED-E753-48DB-9A79-FF1917D2DEF5}">
  <ds:schemaRefs>
    <ds:schemaRef ds:uri="http://purl.org/dc/dcmitype/"/>
    <ds:schemaRef ds:uri="5b0a7fed-c8f1-488e-b11f-d579ddd640a4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terms/"/>
    <ds:schemaRef ds:uri="dd27220e-82ca-4261-9319-0c79a49877e1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9F072DB-0D3C-4095-852E-A6ED568E0E27}">
  <ds:schemaRefs>
    <ds:schemaRef ds:uri="5b0a7fed-c8f1-488e-b11f-d579ddd640a4"/>
    <ds:schemaRef ds:uri="dd27220e-82ca-4261-9319-0c79a49877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55E454-18C9-4B1D-98AF-A744C91B55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Microsoft Office PowerPoint</Application>
  <PresentationFormat>Breedbeeld</PresentationFormat>
  <Paragraphs>335</Paragraphs>
  <Slides>32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2" baseType="lpstr">
      <vt:lpstr>Arial</vt:lpstr>
      <vt:lpstr>Calibri</vt:lpstr>
      <vt:lpstr>RijksoverheidSansHeading</vt:lpstr>
      <vt:lpstr>RijksoverheidSansWebText Regula</vt:lpstr>
      <vt:lpstr>RijksoverheidSerif</vt:lpstr>
      <vt:lpstr>Verdana</vt:lpstr>
      <vt:lpstr>VWS Extern wit thema</vt:lpstr>
      <vt:lpstr>VWS Extern wit thema</vt:lpstr>
      <vt:lpstr>2_VWS Extern wit thema</vt:lpstr>
      <vt:lpstr>think-cell Slide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Smiers, S.G. (Saskia)</dc:creator>
  <cp:lastModifiedBy>ilse Zandbergen</cp:lastModifiedBy>
  <cp:revision>19</cp:revision>
  <dcterms:modified xsi:type="dcterms:W3CDTF">2025-09-23T11:55:06Z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0x01010009DCD44E47151C49A0BE76EEB6EAA3D7</vt:lpwstr>
  </property>
  <property fmtid="{D5CDD505-2E9C-101B-9397-08002B2CF9AE}" pid="3" name="MediaServiceImageTags">
    <vt:lpwstr/>
  </property>
</Properties>
</file>